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9" r:id="rId2"/>
    <p:sldId id="428" r:id="rId3"/>
    <p:sldId id="429" r:id="rId4"/>
    <p:sldId id="430" r:id="rId5"/>
    <p:sldId id="258" r:id="rId6"/>
    <p:sldId id="261" r:id="rId7"/>
    <p:sldId id="260" r:id="rId8"/>
    <p:sldId id="271" r:id="rId9"/>
    <p:sldId id="263" r:id="rId10"/>
    <p:sldId id="262" r:id="rId11"/>
    <p:sldId id="264" r:id="rId12"/>
    <p:sldId id="266" r:id="rId13"/>
    <p:sldId id="267" r:id="rId14"/>
    <p:sldId id="268" r:id="rId15"/>
    <p:sldId id="424" r:id="rId16"/>
    <p:sldId id="425" r:id="rId17"/>
    <p:sldId id="423" r:id="rId18"/>
    <p:sldId id="270" r:id="rId19"/>
    <p:sldId id="272" r:id="rId20"/>
    <p:sldId id="431" r:id="rId21"/>
    <p:sldId id="432" r:id="rId22"/>
    <p:sldId id="433" r:id="rId23"/>
    <p:sldId id="269" r:id="rId24"/>
    <p:sldId id="436" r:id="rId25"/>
    <p:sldId id="437" r:id="rId26"/>
    <p:sldId id="439" r:id="rId27"/>
    <p:sldId id="440" r:id="rId28"/>
    <p:sldId id="441" r:id="rId29"/>
    <p:sldId id="442" r:id="rId30"/>
    <p:sldId id="443" r:id="rId31"/>
    <p:sldId id="444" r:id="rId32"/>
    <p:sldId id="447" r:id="rId33"/>
    <p:sldId id="445" r:id="rId34"/>
    <p:sldId id="453" r:id="rId35"/>
    <p:sldId id="454" r:id="rId36"/>
    <p:sldId id="455" r:id="rId37"/>
    <p:sldId id="456" r:id="rId38"/>
    <p:sldId id="426" r:id="rId39"/>
    <p:sldId id="460" r:id="rId40"/>
    <p:sldId id="427" r:id="rId41"/>
    <p:sldId id="459" r:id="rId42"/>
    <p:sldId id="43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C0F414-92D7-1C4F-8B5E-9E6A8FADC503}">
          <p14:sldIdLst>
            <p14:sldId id="259"/>
            <p14:sldId id="428"/>
            <p14:sldId id="429"/>
            <p14:sldId id="430"/>
            <p14:sldId id="258"/>
            <p14:sldId id="261"/>
            <p14:sldId id="260"/>
            <p14:sldId id="271"/>
            <p14:sldId id="263"/>
            <p14:sldId id="262"/>
            <p14:sldId id="264"/>
            <p14:sldId id="266"/>
            <p14:sldId id="267"/>
            <p14:sldId id="268"/>
            <p14:sldId id="424"/>
            <p14:sldId id="425"/>
            <p14:sldId id="423"/>
            <p14:sldId id="270"/>
            <p14:sldId id="272"/>
            <p14:sldId id="431"/>
            <p14:sldId id="432"/>
            <p14:sldId id="433"/>
            <p14:sldId id="269"/>
            <p14:sldId id="436"/>
            <p14:sldId id="437"/>
            <p14:sldId id="439"/>
            <p14:sldId id="440"/>
            <p14:sldId id="441"/>
            <p14:sldId id="442"/>
            <p14:sldId id="443"/>
            <p14:sldId id="444"/>
            <p14:sldId id="447"/>
            <p14:sldId id="445"/>
            <p14:sldId id="453"/>
            <p14:sldId id="454"/>
            <p14:sldId id="455"/>
            <p14:sldId id="456"/>
            <p14:sldId id="426"/>
            <p14:sldId id="460"/>
            <p14:sldId id="427"/>
            <p14:sldId id="459"/>
          </p14:sldIdLst>
        </p14:section>
        <p14:section name="backup" id="{CE18A9B8-3F0A-2C4C-978E-BB39EC6049C2}">
          <p14:sldIdLst>
            <p14:sldId id="4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55"/>
    <p:restoredTop sz="86314"/>
  </p:normalViewPr>
  <p:slideViewPr>
    <p:cSldViewPr snapToGrid="0" snapToObjects="1">
      <p:cViewPr varScale="1">
        <p:scale>
          <a:sx n="67" d="100"/>
          <a:sy n="67" d="100"/>
        </p:scale>
        <p:origin x="200" y="456"/>
      </p:cViewPr>
      <p:guideLst/>
    </p:cSldViewPr>
  </p:slideViewPr>
  <p:outlineViewPr>
    <p:cViewPr>
      <p:scale>
        <a:sx n="33" d="100"/>
        <a:sy n="33" d="100"/>
      </p:scale>
      <p:origin x="0" y="-50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F207C-1501-384A-AB26-DBA63D9C72A8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D2EDE-EADB-DE42-A143-EBC884352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9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11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asn</a:t>
            </a:r>
            <a:r>
              <a:rPr lang="en-US" dirty="0"/>
              <a:t> to something else as 65535 is reserved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9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 snippet to </a:t>
            </a:r>
            <a:r>
              <a:rPr lang="en-US" dirty="0" err="1"/>
              <a:t>decap</a:t>
            </a:r>
            <a:r>
              <a:rPr lang="en-US" dirty="0"/>
              <a:t> </a:t>
            </a:r>
            <a:r>
              <a:rPr lang="en-US" dirty="0" err="1"/>
              <a:t>gre</a:t>
            </a:r>
            <a:r>
              <a:rPr lang="en-US" dirty="0"/>
              <a:t> </a:t>
            </a:r>
            <a:r>
              <a:rPr lang="en-US" dirty="0" err="1"/>
              <a:t>decap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jq</a:t>
            </a:r>
            <a:r>
              <a:rPr lang="en-US" dirty="0"/>
              <a:t> is used for give a brief overview.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2EDE-EADB-DE42-A143-EBC8843527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4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41C6-7304-F449-B94F-654AC1ED1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93B27-A386-2647-A8A4-49FD8504E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9EBCE-824B-7149-907D-94B76CC7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8EC1-9D19-8D43-B857-CDE0F2D0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2F81-6899-204A-9FD3-1ECD8728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1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A16D-C2F7-CE46-8DD1-21D27D3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C5FDD-4D32-654C-874E-ED35528E1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5462-9AA7-E348-AAE3-3C5C7383E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47E15-C559-8D40-8CE8-220D2274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F5B07-F14A-394F-B64E-2656FEAB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3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2285C-8412-3C46-BD13-1DF489A85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FE58B-797F-DD4E-8FA5-42DAF40A0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EDE9-E0B1-994A-8BF2-76A2FDBE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BFCE8-3A5C-2440-928D-56BAC4C4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50B2-C3AF-9B40-8028-88677501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8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86A-1142-4647-A402-0D6CB650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F356D-87E4-FB47-9859-92E599AE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E11C3-DC47-F34C-8CAF-CFDAF72F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288A-E581-3F4C-BC84-0983E7DA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768AD-6504-CA44-BE0B-A123B0BF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3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F5BB-2B2B-A649-A4D7-2A143761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1A10E-D11A-FB4F-AE09-F07C5D4C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9D9FE-0E73-A043-A93B-A7BA7151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EDD5-D771-EC45-90AB-286F9F3A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D3F84-3989-7742-B7C5-7B3EB897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7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F200-7738-A14B-89A5-F15190B7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6611-8586-4C46-AC65-BB478C6E3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31FB3-E0D4-F749-9A08-63FB2F41A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CC020-C0C2-4B47-902E-B8CD63EA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EB129-F992-8244-A63A-39E7B3A3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6EDB0-3391-9145-A251-820C6FB8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6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2A44-B3F7-BD40-ACC3-7F03A584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6AF79-EEF2-2546-A81D-3971C849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5EB99-85D7-6644-8268-EBFDDE6E9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3A502-D415-554E-A948-3ED98FFD1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D8867-DE83-0142-876C-0A4AD15F3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4C252D-F49A-974A-980B-542C165E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591D3-932A-024F-9C3B-6BFBDF2F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455168-F3C3-EA41-845A-16CC05CE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4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47C7-8FF6-5141-A87C-EAFB7046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3E5A5-4A79-624F-BA8A-B6467C6E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1D24A-166A-704E-90DD-67C2337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9B80-3D89-DD4B-BEAD-3ACF5CFC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9C8BF-5041-434F-94CC-1CC60329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2B4E2-5C9E-4D44-B12C-79A8F4B8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E6DC2-B8B1-9847-8C26-AC569435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6CAA-1A16-6E4F-83B6-109CD6FE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790CF-A760-E649-9A34-DF6F2FAD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FD0EC-944A-F743-9940-431A146D5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94D1A-3865-F04B-B74D-A173A781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180AC-CA24-CD4E-9742-1C3FB7A7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DE433-16A6-A84C-96D7-E8FBFADE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2C15-A6D8-DE48-9B1F-C6CA8E62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19E64-BDEB-D64C-A5A8-66FEF96EE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50C5B-9EC0-FE4B-8927-2622DD4D3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AC0AA-5C83-504F-8EEF-D70A99BD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2A7A4-B04F-DE44-A8E5-9149E739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CDC29-EB5C-6349-BFD5-1D09FA2A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3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2D5EB-4240-674C-A7A3-074F9171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83607-BC5D-1E46-8E58-6ACC49BF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D6527-C53D-A84B-B83D-F8E1F107B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5F23-8833-3E4E-A234-626BFA0CAF4E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A58C8-E13B-2D45-9ED3-B4C371439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54B59-F810-C546-803E-766983C9F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BF3AA-0AED-A34E-A46A-B9FF63DF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0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qplay.org/" TargetMode="External"/><Relationship Id="rId7" Type="http://schemas.openxmlformats.org/officeDocument/2006/relationships/hyperlink" Target="https://yaml-online-parser.appspot.com/" TargetMode="External"/><Relationship Id="rId2" Type="http://schemas.openxmlformats.org/officeDocument/2006/relationships/hyperlink" Target="https://blogs.sans.org/pen-testing/files/2016/04/ScapyCheatSheet_v0.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wahmed-nanog/nanog76_hackathon" TargetMode="External"/><Relationship Id="rId5" Type="http://schemas.openxmlformats.org/officeDocument/2006/relationships/hyperlink" Target="https://grafana.com/docs/guides/getting_started" TargetMode="External"/><Relationship Id="rId4" Type="http://schemas.openxmlformats.org/officeDocument/2006/relationships/hyperlink" Target="https://programminghistorian.org/en/lessons/json-and-jq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8A5D75-3830-4D4B-B912-68EC53EEC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NANOG 76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219931-82D3-8247-919A-D03AFDB58F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HACKATHON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19A24-1C30-9341-A34F-89DFE9F0237B}"/>
              </a:ext>
            </a:extLst>
          </p:cNvPr>
          <p:cNvSpPr txBox="1"/>
          <p:nvPr/>
        </p:nvSpPr>
        <p:spPr>
          <a:xfrm>
            <a:off x="272955" y="4653886"/>
            <a:ext cx="5964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Syed Ahmed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Deepak </a:t>
            </a:r>
            <a:r>
              <a:rPr lang="en-US" sz="2400" dirty="0" err="1">
                <a:solidFill>
                  <a:schemeClr val="bg1"/>
                </a:solidFill>
              </a:rPr>
              <a:t>Padliya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{</a:t>
            </a:r>
            <a:r>
              <a:rPr lang="en-US" sz="2400" dirty="0" err="1">
                <a:solidFill>
                  <a:schemeClr val="bg1"/>
                </a:solidFill>
              </a:rPr>
              <a:t>syed.w.ahmed,deepak.padliya</a:t>
            </a:r>
            <a:r>
              <a:rPr lang="en-US" sz="2400" dirty="0">
                <a:solidFill>
                  <a:schemeClr val="bg1"/>
                </a:solidFill>
              </a:rPr>
              <a:t>}@</a:t>
            </a:r>
            <a:r>
              <a:rPr lang="en-US" sz="2400" dirty="0" err="1">
                <a:solidFill>
                  <a:schemeClr val="bg1"/>
                </a:solidFill>
              </a:rPr>
              <a:t>oracle.com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4184-0D86-C64B-AA34-DB687DD0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823DA7-207C-EE46-A82A-CA2E2CA00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2066" y="1690688"/>
            <a:ext cx="7967133" cy="4351338"/>
          </a:xfrm>
        </p:spPr>
        <p:txBody>
          <a:bodyPr>
            <a:normAutofit/>
          </a:bodyPr>
          <a:lstStyle/>
          <a:p>
            <a:r>
              <a:rPr lang="en-US" dirty="0"/>
              <a:t>Six device topology using Juniper VMXs </a:t>
            </a:r>
          </a:p>
          <a:p>
            <a:r>
              <a:rPr lang="en-US" dirty="0"/>
              <a:t>Two ubuntu based Linux hosts connected to R1 and R6. </a:t>
            </a:r>
          </a:p>
          <a:p>
            <a:r>
              <a:rPr lang="en-US" dirty="0"/>
              <a:t>IS-IS as IGP (feel free to change it to your choice of IGP)</a:t>
            </a:r>
          </a:p>
          <a:p>
            <a:r>
              <a:rPr lang="en-US" dirty="0"/>
              <a:t>R1 and R6 has BGP-LS configured</a:t>
            </a:r>
          </a:p>
          <a:p>
            <a:pPr lvl="1"/>
            <a:r>
              <a:rPr lang="en-US" dirty="0"/>
              <a:t>ASN: 65535</a:t>
            </a:r>
          </a:p>
          <a:p>
            <a:r>
              <a:rPr lang="en-US" dirty="0"/>
              <a:t>On host you can run </a:t>
            </a:r>
            <a:r>
              <a:rPr lang="en-US" dirty="0" err="1"/>
              <a:t>exabgp</a:t>
            </a:r>
            <a:r>
              <a:rPr lang="en-US" dirty="0"/>
              <a:t> with R1 or R6 to get BGP-LS info (more on that later)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3E7654-1E0F-484A-BF3E-B6922B08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104" y="0"/>
            <a:ext cx="363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1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6757-EC2D-A84D-AD0A-604B0DD0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BGP-LS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CC68-5409-2C41-B599-D6684567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BGP-LS is another NLRI of BGP</a:t>
            </a:r>
          </a:p>
          <a:p>
            <a:r>
              <a:rPr lang="en-US" dirty="0"/>
              <a:t>It uses BGP TLVs  to define Objects</a:t>
            </a:r>
          </a:p>
          <a:p>
            <a:pPr lvl="1"/>
            <a:r>
              <a:rPr lang="en-US" dirty="0"/>
              <a:t>Nodes</a:t>
            </a:r>
          </a:p>
          <a:p>
            <a:pPr lvl="1"/>
            <a:r>
              <a:rPr lang="en-US" dirty="0"/>
              <a:t>Links </a:t>
            </a:r>
          </a:p>
          <a:p>
            <a:pPr lvl="1"/>
            <a:r>
              <a:rPr lang="en-US" dirty="0"/>
              <a:t>IP Prefixes</a:t>
            </a:r>
          </a:p>
          <a:p>
            <a:r>
              <a:rPr lang="en-US" dirty="0"/>
              <a:t>Node Attributes</a:t>
            </a:r>
          </a:p>
          <a:p>
            <a:pPr lvl="1"/>
            <a:r>
              <a:rPr lang="en-US" dirty="0"/>
              <a:t>Node Name </a:t>
            </a:r>
          </a:p>
          <a:p>
            <a:pPr lvl="1"/>
            <a:r>
              <a:rPr lang="en-US" dirty="0"/>
              <a:t>Router-ID</a:t>
            </a:r>
          </a:p>
          <a:p>
            <a:pPr lvl="1"/>
            <a:r>
              <a:rPr lang="en-US" dirty="0"/>
              <a:t>Multi-Topology identifier (etc.)</a:t>
            </a:r>
          </a:p>
          <a:p>
            <a:r>
              <a:rPr lang="en-US" dirty="0"/>
              <a:t>Links Attributes</a:t>
            </a:r>
          </a:p>
          <a:p>
            <a:pPr lvl="1"/>
            <a:r>
              <a:rPr lang="en-US" dirty="0"/>
              <a:t>Local IP </a:t>
            </a:r>
          </a:p>
          <a:p>
            <a:pPr lvl="1"/>
            <a:r>
              <a:rPr lang="en-US" dirty="0"/>
              <a:t>Remote IP</a:t>
            </a:r>
          </a:p>
          <a:p>
            <a:pPr lvl="1"/>
            <a:r>
              <a:rPr lang="en-US" dirty="0"/>
              <a:t>Local and Remote Router ID </a:t>
            </a:r>
          </a:p>
          <a:p>
            <a:pPr lvl="1"/>
            <a:r>
              <a:rPr lang="en-US" dirty="0"/>
              <a:t>Max Bandwidth (etc.)</a:t>
            </a:r>
          </a:p>
          <a:p>
            <a:r>
              <a:rPr lang="en-US" dirty="0"/>
              <a:t>IP Prefix</a:t>
            </a:r>
          </a:p>
          <a:p>
            <a:pPr lvl="1"/>
            <a:r>
              <a:rPr lang="en-US" dirty="0"/>
              <a:t>Protocol ID</a:t>
            </a:r>
          </a:p>
          <a:p>
            <a:pPr lvl="1"/>
            <a:r>
              <a:rPr lang="en-US" dirty="0"/>
              <a:t>Local Node descriptor </a:t>
            </a:r>
          </a:p>
          <a:p>
            <a:pPr lvl="1"/>
            <a:r>
              <a:rPr lang="en-US" dirty="0"/>
              <a:t>Prefix Descriptor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8E160-8EA6-1F4E-B7E4-933B2F07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528" y="2578319"/>
            <a:ext cx="3937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2FB9-0EBB-7D42-87FC-D5DB79B6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BGP-LS (what that actually means)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58424-3AFA-7544-A6D9-2685EEAF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Link-State and Traffic Engineering information from IGPs (IS-IS or OSPF) and sharing with external entities using BGP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3B9BC-EE9A-5242-B45D-D7485BB5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30" y="3753801"/>
            <a:ext cx="3646652" cy="25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D072-44CF-D848-836C-5DFC21EC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BGP-LS (Node)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5759E-B817-2449-9EA3-3BD873EB3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90688"/>
            <a:ext cx="6683048" cy="26683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D47D4-2466-AA4E-92CB-E02A522C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7" y="897467"/>
            <a:ext cx="4644659" cy="5469466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07783FAB-648A-E340-8F57-24E1DC3CF178}"/>
              </a:ext>
            </a:extLst>
          </p:cNvPr>
          <p:cNvSpPr/>
          <p:nvPr/>
        </p:nvSpPr>
        <p:spPr>
          <a:xfrm>
            <a:off x="5147734" y="2269067"/>
            <a:ext cx="795866" cy="626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1F88C709-F812-DB4B-AF17-ED8F619B66CE}"/>
              </a:ext>
            </a:extLst>
          </p:cNvPr>
          <p:cNvSpPr/>
          <p:nvPr/>
        </p:nvSpPr>
        <p:spPr>
          <a:xfrm>
            <a:off x="9364133" y="563880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8E54C90-D3D5-3944-BCA1-2E72F65991CC}"/>
              </a:ext>
            </a:extLst>
          </p:cNvPr>
          <p:cNvSpPr/>
          <p:nvPr/>
        </p:nvSpPr>
        <p:spPr>
          <a:xfrm>
            <a:off x="9518996" y="464568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A50FE011-0E2D-B84F-B435-3C775630E48F}"/>
              </a:ext>
            </a:extLst>
          </p:cNvPr>
          <p:cNvSpPr/>
          <p:nvPr/>
        </p:nvSpPr>
        <p:spPr>
          <a:xfrm>
            <a:off x="10342541" y="218699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79334-D4E7-F446-95D8-79EAF8BD42D2}"/>
              </a:ext>
            </a:extLst>
          </p:cNvPr>
          <p:cNvSpPr txBox="1"/>
          <p:nvPr/>
        </p:nvSpPr>
        <p:spPr>
          <a:xfrm>
            <a:off x="5961775" y="2390856"/>
            <a:ext cx="189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Node 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A28C3-D99A-D040-B6B9-CCB594082B4C}"/>
              </a:ext>
            </a:extLst>
          </p:cNvPr>
          <p:cNvSpPr txBox="1"/>
          <p:nvPr/>
        </p:nvSpPr>
        <p:spPr>
          <a:xfrm>
            <a:off x="10509140" y="4698811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Router 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4CD9B-8BDA-DB48-94F6-C06FCAF03979}"/>
              </a:ext>
            </a:extLst>
          </p:cNvPr>
          <p:cNvSpPr txBox="1"/>
          <p:nvPr/>
        </p:nvSpPr>
        <p:spPr>
          <a:xfrm>
            <a:off x="10457225" y="5691930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Hostname</a:t>
            </a:r>
          </a:p>
        </p:txBody>
      </p:sp>
    </p:spTree>
    <p:extLst>
      <p:ext uri="{BB962C8B-B14F-4D97-AF65-F5344CB8AC3E}">
        <p14:creationId xmlns:p14="http://schemas.microsoft.com/office/powerpoint/2010/main" val="13197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58BC-0F2C-6E49-8971-6CBC3EF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BGP-LS (LINK)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7C8A6D-5C4C-914B-973E-C64B07FB9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7" y="1690688"/>
            <a:ext cx="5281083" cy="245797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AFDB8-6C19-884C-827D-F506810A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167" y="858573"/>
            <a:ext cx="6574366" cy="5592233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8A4CC011-2CB7-2F49-877E-82E7AAB89304}"/>
              </a:ext>
            </a:extLst>
          </p:cNvPr>
          <p:cNvSpPr/>
          <p:nvPr/>
        </p:nvSpPr>
        <p:spPr>
          <a:xfrm rot="5400000">
            <a:off x="1866430" y="2005106"/>
            <a:ext cx="592453" cy="644237"/>
          </a:xfrm>
          <a:prstGeom prst="leftArrow">
            <a:avLst>
              <a:gd name="adj1" fmla="val 6290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86EBFE9-F070-EC40-AB96-349FC9D8A0CE}"/>
              </a:ext>
            </a:extLst>
          </p:cNvPr>
          <p:cNvSpPr/>
          <p:nvPr/>
        </p:nvSpPr>
        <p:spPr>
          <a:xfrm rot="5400000">
            <a:off x="7450090" y="1287365"/>
            <a:ext cx="634037" cy="512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C5A67E44-E55A-0B4D-A171-78D7F6BE6863}"/>
              </a:ext>
            </a:extLst>
          </p:cNvPr>
          <p:cNvSpPr/>
          <p:nvPr/>
        </p:nvSpPr>
        <p:spPr>
          <a:xfrm rot="5400000">
            <a:off x="9743499" y="1202288"/>
            <a:ext cx="634037" cy="512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233EA2A4-365A-9942-9FDD-6E713C19CBA3}"/>
              </a:ext>
            </a:extLst>
          </p:cNvPr>
          <p:cNvSpPr/>
          <p:nvPr/>
        </p:nvSpPr>
        <p:spPr>
          <a:xfrm>
            <a:off x="6876611" y="5937886"/>
            <a:ext cx="634037" cy="512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2D559D-B3C4-9F4E-AE24-68C592541E39}"/>
              </a:ext>
            </a:extLst>
          </p:cNvPr>
          <p:cNvSpPr txBox="1"/>
          <p:nvPr/>
        </p:nvSpPr>
        <p:spPr>
          <a:xfrm>
            <a:off x="7193629" y="2058921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 IP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567E1-93E5-364F-A3E8-9DC6DF78D58A}"/>
              </a:ext>
            </a:extLst>
          </p:cNvPr>
          <p:cNvSpPr txBox="1"/>
          <p:nvPr/>
        </p:nvSpPr>
        <p:spPr>
          <a:xfrm>
            <a:off x="9628028" y="2030998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Remote 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95E34-2680-E94A-9A07-362864E059E4}"/>
              </a:ext>
            </a:extLst>
          </p:cNvPr>
          <p:cNvSpPr txBox="1"/>
          <p:nvPr/>
        </p:nvSpPr>
        <p:spPr>
          <a:xfrm>
            <a:off x="7767108" y="5995847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7905DE-CA37-CE4B-A272-9E4D01936C28}"/>
              </a:ext>
            </a:extLst>
          </p:cNvPr>
          <p:cNvSpPr txBox="1"/>
          <p:nvPr/>
        </p:nvSpPr>
        <p:spPr>
          <a:xfrm>
            <a:off x="1761838" y="2646919"/>
            <a:ext cx="14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LS</a:t>
            </a:r>
          </a:p>
        </p:txBody>
      </p:sp>
    </p:spTree>
    <p:extLst>
      <p:ext uri="{BB962C8B-B14F-4D97-AF65-F5344CB8AC3E}">
        <p14:creationId xmlns:p14="http://schemas.microsoft.com/office/powerpoint/2010/main" val="17440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103F-D6D0-B14D-9EA3-1F80ECA9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Exabgp</a:t>
            </a:r>
            <a:r>
              <a:rPr lang="en-US" dirty="0"/>
              <a:t> Support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544F57-78AE-A447-BA00-07D8A136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786"/>
            <a:ext cx="4302672" cy="4548051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9F20DBDC-F6CE-DF44-824A-9F3625C8196E}"/>
              </a:ext>
            </a:extLst>
          </p:cNvPr>
          <p:cNvSpPr/>
          <p:nvPr/>
        </p:nvSpPr>
        <p:spPr>
          <a:xfrm>
            <a:off x="3989331" y="1705194"/>
            <a:ext cx="1355835" cy="583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41D37-CDC0-9243-AF13-DFFFE5523F18}"/>
              </a:ext>
            </a:extLst>
          </p:cNvPr>
          <p:cNvSpPr txBox="1"/>
          <p:nvPr/>
        </p:nvSpPr>
        <p:spPr>
          <a:xfrm>
            <a:off x="5912069" y="1844566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 to parse update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25D21AC-8ABE-244F-A7E3-D10C5B5BB118}"/>
              </a:ext>
            </a:extLst>
          </p:cNvPr>
          <p:cNvSpPr/>
          <p:nvPr/>
        </p:nvSpPr>
        <p:spPr>
          <a:xfrm>
            <a:off x="3989332" y="3543149"/>
            <a:ext cx="1355835" cy="583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A0D0C-4438-B94F-8D69-D15AFB431286}"/>
              </a:ext>
            </a:extLst>
          </p:cNvPr>
          <p:cNvSpPr txBox="1"/>
          <p:nvPr/>
        </p:nvSpPr>
        <p:spPr>
          <a:xfrm>
            <a:off x="5794484" y="3645625"/>
            <a:ext cx="398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BGP-LS address  family  on </a:t>
            </a:r>
            <a:r>
              <a:rPr lang="en-US" dirty="0" err="1"/>
              <a:t>exabgp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71F5821-2195-094E-BC0C-FFBE7781B6DD}"/>
              </a:ext>
            </a:extLst>
          </p:cNvPr>
          <p:cNvSpPr/>
          <p:nvPr/>
        </p:nvSpPr>
        <p:spPr>
          <a:xfrm>
            <a:off x="3989331" y="4738810"/>
            <a:ext cx="1355835" cy="583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9EA4B-0DA5-0640-9C34-BD8D7F0AC613}"/>
              </a:ext>
            </a:extLst>
          </p:cNvPr>
          <p:cNvSpPr txBox="1"/>
          <p:nvPr/>
        </p:nvSpPr>
        <p:spPr>
          <a:xfrm>
            <a:off x="5912069" y="4842558"/>
            <a:ext cx="266437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types to parse</a:t>
            </a:r>
          </a:p>
        </p:txBody>
      </p:sp>
    </p:spTree>
    <p:extLst>
      <p:ext uri="{BB962C8B-B14F-4D97-AF65-F5344CB8AC3E}">
        <p14:creationId xmlns:p14="http://schemas.microsoft.com/office/powerpoint/2010/main" val="318119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69DF-D438-6942-B951-B1CF987B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95"/>
            <a:ext cx="10515600" cy="1325563"/>
          </a:xfrm>
        </p:spPr>
        <p:txBody>
          <a:bodyPr/>
          <a:lstStyle/>
          <a:p>
            <a:r>
              <a:rPr lang="en-US" dirty="0"/>
              <a:t>Message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47320-4745-2A46-9E5F-29146969A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786" y="1528531"/>
            <a:ext cx="2725052" cy="18092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B5D15-0255-244A-ACBE-C03A0DCB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7855"/>
            <a:ext cx="4679731" cy="5264698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9E0199AD-AFBB-AE4E-9141-35452BC25C14}"/>
              </a:ext>
            </a:extLst>
          </p:cNvPr>
          <p:cNvSpPr/>
          <p:nvPr/>
        </p:nvSpPr>
        <p:spPr>
          <a:xfrm>
            <a:off x="3955008" y="2400197"/>
            <a:ext cx="1623848" cy="561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CD45F99F-660C-FE4C-837E-82677C45B592}"/>
              </a:ext>
            </a:extLst>
          </p:cNvPr>
          <p:cNvSpPr/>
          <p:nvPr/>
        </p:nvSpPr>
        <p:spPr>
          <a:xfrm>
            <a:off x="4610058" y="2977734"/>
            <a:ext cx="1815745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85DBA-AB28-244A-A735-E08267B2E41B}"/>
              </a:ext>
            </a:extLst>
          </p:cNvPr>
          <p:cNvSpPr txBox="1"/>
          <p:nvPr/>
        </p:nvSpPr>
        <p:spPr>
          <a:xfrm>
            <a:off x="6426826" y="3085876"/>
            <a:ext cx="17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 ID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70F4277F-8B96-1F4B-86AE-0C1376B8831D}"/>
              </a:ext>
            </a:extLst>
          </p:cNvPr>
          <p:cNvSpPr/>
          <p:nvPr/>
        </p:nvSpPr>
        <p:spPr>
          <a:xfrm>
            <a:off x="4766932" y="5272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EEE50-E549-A84A-842F-6D41A86A4B77}"/>
              </a:ext>
            </a:extLst>
          </p:cNvPr>
          <p:cNvSpPr txBox="1"/>
          <p:nvPr/>
        </p:nvSpPr>
        <p:spPr>
          <a:xfrm>
            <a:off x="5854034" y="5327745"/>
            <a:ext cx="17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B70C-AF6D-2447-9E8F-E4BC894D6B02}"/>
              </a:ext>
            </a:extLst>
          </p:cNvPr>
          <p:cNvSpPr txBox="1"/>
          <p:nvPr/>
        </p:nvSpPr>
        <p:spPr>
          <a:xfrm>
            <a:off x="6744312" y="3586944"/>
            <a:ext cx="509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 for JSON parsing to glean nodes and links: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your own code in programming language of your choice.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jq</a:t>
            </a:r>
            <a:r>
              <a:rPr lang="en-US" dirty="0"/>
              <a:t> (discussed later).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4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94063"/>
            <a:ext cx="7772400" cy="533400"/>
          </a:xfrm>
        </p:spPr>
        <p:txBody>
          <a:bodyPr>
            <a:no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altLang="en-US" b="1" spc="233" dirty="0" err="1"/>
              <a:t>NetworkX</a:t>
            </a:r>
            <a:endParaRPr lang="en-US" altLang="en-US" b="1" spc="233" dirty="0"/>
          </a:p>
        </p:txBody>
      </p:sp>
      <p:sp>
        <p:nvSpPr>
          <p:cNvPr id="3" name="Rectangle 2"/>
          <p:cNvSpPr/>
          <p:nvPr/>
        </p:nvSpPr>
        <p:spPr>
          <a:xfrm>
            <a:off x="762000" y="1362302"/>
            <a:ext cx="10591800" cy="109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pc="120" dirty="0">
                <a:cs typeface="Trebuchet MS"/>
              </a:rPr>
              <a:t>Most languages have Graph libraries like: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pc="120" dirty="0">
                <a:cs typeface="Trebuchet MS"/>
              </a:rPr>
              <a:t>Python </a:t>
            </a:r>
            <a:r>
              <a:rPr lang="en-US" spc="120" dirty="0">
                <a:cs typeface="Trebuchet MS"/>
                <a:sym typeface="Wingdings"/>
              </a:rPr>
              <a:t></a:t>
            </a:r>
            <a:r>
              <a:rPr lang="en-US" spc="120" dirty="0">
                <a:cs typeface="Trebuchet MS"/>
              </a:rPr>
              <a:t> </a:t>
            </a:r>
            <a:r>
              <a:rPr lang="en-US" spc="120" dirty="0" err="1">
                <a:cs typeface="Trebuchet MS"/>
              </a:rPr>
              <a:t>NetworkX</a:t>
            </a:r>
            <a:r>
              <a:rPr lang="en-US" spc="120" dirty="0">
                <a:cs typeface="Trebuchet MS"/>
              </a:rPr>
              <a:t>, </a:t>
            </a:r>
            <a:r>
              <a:rPr lang="en-US" spc="120" dirty="0" err="1">
                <a:cs typeface="Trebuchet MS"/>
              </a:rPr>
              <a:t>iGraph</a:t>
            </a:r>
            <a:endParaRPr lang="en-US" spc="120" dirty="0">
              <a:cs typeface="Trebuchet MS"/>
            </a:endParaRP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pc="120" dirty="0" err="1">
                <a:cs typeface="Trebuchet MS"/>
              </a:rPr>
              <a:t>GoLang</a:t>
            </a:r>
            <a:r>
              <a:rPr lang="en-US" spc="120" dirty="0">
                <a:cs typeface="Trebuchet MS"/>
              </a:rPr>
              <a:t> </a:t>
            </a:r>
            <a:r>
              <a:rPr lang="en-US" spc="120" dirty="0">
                <a:cs typeface="Trebuchet MS"/>
                <a:sym typeface="Wingdings"/>
              </a:rPr>
              <a:t> </a:t>
            </a:r>
            <a:r>
              <a:rPr lang="en-US" spc="120" dirty="0" err="1">
                <a:cs typeface="Trebuchet MS"/>
                <a:sym typeface="Wingdings"/>
              </a:rPr>
              <a:t>Goraph</a:t>
            </a:r>
            <a:endParaRPr lang="en-US" spc="120" dirty="0">
              <a:cs typeface="Trebuchet MS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762000" y="2953150"/>
            <a:ext cx="4518422" cy="256032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71438" rIns="0" bIns="0" rtlCol="0">
            <a:spAutoFit/>
          </a:bodyPr>
          <a:lstStyle/>
          <a:p>
            <a:pPr marL="71435">
              <a:spcBef>
                <a:spcPts val="562"/>
              </a:spcBef>
              <a:tabLst>
                <a:tab pos="1073310" algn="l"/>
              </a:tabLst>
            </a:pPr>
            <a:r>
              <a:rPr sz="1195" spc="-4" dirty="0">
                <a:cs typeface="Courier New"/>
              </a:rPr>
              <a:t>&gt;&gt;&gt;</a:t>
            </a:r>
            <a:r>
              <a:rPr sz="1195" dirty="0">
                <a:cs typeface="Courier New"/>
              </a:rPr>
              <a:t> 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import</a:t>
            </a:r>
            <a:r>
              <a:rPr lang="en-US" sz="1195" dirty="0">
                <a:solidFill>
                  <a:srgbClr val="9B0A07"/>
                </a:solidFill>
                <a:cs typeface="Courier New"/>
              </a:rPr>
              <a:t> </a:t>
            </a:r>
            <a:r>
              <a:rPr sz="1195" dirty="0" err="1">
                <a:cs typeface="Courier New"/>
              </a:rPr>
              <a:t>networkx</a:t>
            </a:r>
            <a:endParaRPr sz="1195" dirty="0">
              <a:cs typeface="Courier New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762000" y="3216253"/>
            <a:ext cx="4518422" cy="256032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71438" rIns="0" bIns="0" rtlCol="0">
            <a:spAutoFit/>
          </a:bodyPr>
          <a:lstStyle/>
          <a:p>
            <a:pPr marL="71435">
              <a:spcBef>
                <a:spcPts val="562"/>
              </a:spcBef>
            </a:pPr>
            <a:r>
              <a:rPr sz="1195" spc="-4" dirty="0">
                <a:cs typeface="Courier New"/>
              </a:rPr>
              <a:t>&gt;&gt;&gt; </a:t>
            </a:r>
            <a:r>
              <a:rPr sz="1195" dirty="0">
                <a:cs typeface="Courier New"/>
              </a:rPr>
              <a:t>g =</a:t>
            </a:r>
            <a:r>
              <a:rPr sz="1195" spc="-4" dirty="0">
                <a:cs typeface="Courier New"/>
              </a:rPr>
              <a:t> 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networkx.Graph</a:t>
            </a:r>
            <a:r>
              <a:rPr sz="1195" spc="-4" dirty="0">
                <a:cs typeface="Courier New"/>
              </a:rPr>
              <a:t>()</a:t>
            </a:r>
            <a:endParaRPr sz="1195" dirty="0">
              <a:cs typeface="Courier New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762000" y="3566692"/>
            <a:ext cx="4518422" cy="123963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71438" rIns="0" bIns="0" rtlCol="0">
            <a:spAutoFit/>
          </a:bodyPr>
          <a:lstStyle/>
          <a:p>
            <a:pPr marL="71435">
              <a:spcBef>
                <a:spcPts val="562"/>
              </a:spcBef>
            </a:pPr>
            <a:r>
              <a:rPr sz="1195" spc="-4" dirty="0">
                <a:cs typeface="Courier New"/>
              </a:rPr>
              <a:t>&gt;&gt;&gt;</a:t>
            </a:r>
            <a:r>
              <a:rPr sz="1195" spc="-7" dirty="0">
                <a:cs typeface="Courier New"/>
              </a:rPr>
              <a:t> </a:t>
            </a:r>
            <a:r>
              <a:rPr sz="1195" spc="-4" dirty="0">
                <a:cs typeface="Courier New"/>
              </a:rPr>
              <a:t>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add_node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R1</a:t>
            </a:r>
            <a:r>
              <a:rPr sz="1195" spc="-4" dirty="0">
                <a:cs typeface="Courier New"/>
              </a:rPr>
              <a:t>")</a:t>
            </a:r>
            <a:endParaRPr sz="1195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</a:t>
            </a:r>
            <a:r>
              <a:rPr sz="1195" spc="-7" dirty="0">
                <a:cs typeface="Courier New"/>
              </a:rPr>
              <a:t> </a:t>
            </a:r>
            <a:r>
              <a:rPr sz="1195" spc="-4" dirty="0">
                <a:cs typeface="Courier New"/>
              </a:rPr>
              <a:t>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add_node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R2</a:t>
            </a:r>
            <a:r>
              <a:rPr sz="1195" spc="-4" dirty="0">
                <a:cs typeface="Courier New"/>
              </a:rPr>
              <a:t>")</a:t>
            </a:r>
            <a:endParaRPr sz="1195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</a:t>
            </a:r>
            <a:r>
              <a:rPr sz="1195" spc="-7" dirty="0">
                <a:cs typeface="Courier New"/>
              </a:rPr>
              <a:t> </a:t>
            </a:r>
            <a:r>
              <a:rPr sz="1195" spc="-4" dirty="0">
                <a:cs typeface="Courier New"/>
              </a:rPr>
              <a:t>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add_node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R3</a:t>
            </a:r>
            <a:r>
              <a:rPr sz="1195" spc="-4" dirty="0">
                <a:cs typeface="Courier New"/>
              </a:rPr>
              <a:t>")</a:t>
            </a:r>
            <a:endParaRPr lang="en-US" sz="1195" spc="-4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 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add_edge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R1</a:t>
            </a:r>
            <a:r>
              <a:rPr sz="1195" spc="-4" dirty="0">
                <a:cs typeface="Courier New"/>
              </a:rPr>
              <a:t>",</a:t>
            </a:r>
            <a:r>
              <a:rPr sz="1195" spc="-7" dirty="0">
                <a:cs typeface="Courier New"/>
              </a:rPr>
              <a:t> </a:t>
            </a:r>
            <a:r>
              <a:rPr sz="1195" dirty="0">
                <a:cs typeface="Courier New"/>
              </a:rPr>
              <a:t>"</a:t>
            </a:r>
            <a:r>
              <a:rPr lang="en-US" sz="1195" dirty="0">
                <a:cs typeface="Courier New"/>
              </a:rPr>
              <a:t>R3</a:t>
            </a:r>
            <a:r>
              <a:rPr sz="1195" dirty="0">
                <a:cs typeface="Courier New"/>
              </a:rPr>
              <a:t>")</a:t>
            </a:r>
          </a:p>
          <a:p>
            <a:pPr marL="71435">
              <a:spcBef>
                <a:spcPts val="112"/>
              </a:spcBef>
            </a:pPr>
            <a:r>
              <a:rPr sz="1195" spc="-4" dirty="0">
                <a:cs typeface="Courier New"/>
              </a:rPr>
              <a:t>&gt;&gt;&gt; g.</a:t>
            </a:r>
            <a:r>
              <a:rPr sz="1195" spc="-4" dirty="0">
                <a:solidFill>
                  <a:srgbClr val="9B0A07"/>
                </a:solidFill>
                <a:cs typeface="Courier New"/>
              </a:rPr>
              <a:t>add_edge</a:t>
            </a:r>
            <a:r>
              <a:rPr sz="1195" spc="-4" dirty="0">
                <a:cs typeface="Courier New"/>
              </a:rPr>
              <a:t>("</a:t>
            </a:r>
            <a:r>
              <a:rPr lang="en-US" sz="1195" spc="-4" dirty="0">
                <a:cs typeface="Courier New"/>
              </a:rPr>
              <a:t>R1</a:t>
            </a:r>
            <a:r>
              <a:rPr sz="1195" spc="-4" dirty="0">
                <a:cs typeface="Courier New"/>
              </a:rPr>
              <a:t>",</a:t>
            </a:r>
            <a:r>
              <a:rPr sz="1195" spc="-7" dirty="0">
                <a:cs typeface="Courier New"/>
              </a:rPr>
              <a:t> </a:t>
            </a:r>
            <a:r>
              <a:rPr sz="1195" dirty="0">
                <a:cs typeface="Courier New"/>
              </a:rPr>
              <a:t>"</a:t>
            </a:r>
            <a:r>
              <a:rPr lang="en-US" sz="1195" dirty="0">
                <a:cs typeface="Courier New"/>
              </a:rPr>
              <a:t>R2</a:t>
            </a:r>
            <a:r>
              <a:rPr sz="1195" dirty="0">
                <a:cs typeface="Courier New"/>
              </a:rPr>
              <a:t>")</a:t>
            </a:r>
            <a:endParaRPr lang="en-US" sz="1195" dirty="0">
              <a:cs typeface="Courier New"/>
            </a:endParaRPr>
          </a:p>
          <a:p>
            <a:pPr marL="71435">
              <a:spcBef>
                <a:spcPts val="112"/>
              </a:spcBef>
            </a:pPr>
            <a:r>
              <a:rPr lang="en-US" sz="1195" spc="-4" dirty="0">
                <a:cs typeface="Courier New"/>
              </a:rPr>
              <a:t>&gt;&gt;&gt; </a:t>
            </a:r>
            <a:r>
              <a:rPr lang="mr-IN" sz="1195" spc="-4" dirty="0" err="1">
                <a:cs typeface="Courier New"/>
              </a:rPr>
              <a:t>g.</a:t>
            </a:r>
            <a:r>
              <a:rPr lang="mr-IN" sz="1195" spc="-4" dirty="0" err="1">
                <a:solidFill>
                  <a:srgbClr val="9B0A07"/>
                </a:solidFill>
                <a:cs typeface="Courier New"/>
              </a:rPr>
              <a:t>add_edge</a:t>
            </a:r>
            <a:r>
              <a:rPr lang="mr-IN" sz="1195" spc="-4" dirty="0">
                <a:cs typeface="Courier New"/>
              </a:rPr>
              <a:t>("</a:t>
            </a:r>
            <a:r>
              <a:rPr lang="mr-IN" sz="1195" spc="-4" dirty="0" err="1">
                <a:cs typeface="Courier New"/>
              </a:rPr>
              <a:t>R</a:t>
            </a:r>
            <a:r>
              <a:rPr lang="en-US" sz="1195" spc="-4" dirty="0">
                <a:cs typeface="Courier New"/>
              </a:rPr>
              <a:t>2</a:t>
            </a:r>
            <a:r>
              <a:rPr lang="mr-IN" sz="1195" spc="-4" dirty="0">
                <a:cs typeface="Courier New"/>
              </a:rPr>
              <a:t>”</a:t>
            </a:r>
            <a:r>
              <a:rPr lang="en-US" sz="1195" spc="-7" dirty="0">
                <a:cs typeface="Courier New"/>
              </a:rPr>
              <a:t>,</a:t>
            </a:r>
            <a:r>
              <a:rPr lang="mr-IN" sz="1195" dirty="0">
                <a:cs typeface="Courier New"/>
              </a:rPr>
              <a:t>"</a:t>
            </a:r>
            <a:r>
              <a:rPr lang="mr-IN" sz="1195" dirty="0" err="1">
                <a:cs typeface="Courier New"/>
              </a:rPr>
              <a:t>R</a:t>
            </a:r>
            <a:r>
              <a:rPr lang="en-US" sz="1195" dirty="0">
                <a:cs typeface="Courier New"/>
              </a:rPr>
              <a:t>3</a:t>
            </a:r>
            <a:r>
              <a:rPr lang="mr-IN" sz="1195" dirty="0">
                <a:cs typeface="Courier New"/>
              </a:rPr>
              <a:t>")</a:t>
            </a:r>
          </a:p>
        </p:txBody>
      </p:sp>
      <p:sp>
        <p:nvSpPr>
          <p:cNvPr id="24" name="object 6"/>
          <p:cNvSpPr txBox="1"/>
          <p:nvPr/>
        </p:nvSpPr>
        <p:spPr>
          <a:xfrm>
            <a:off x="762000" y="4806327"/>
            <a:ext cx="4518422" cy="64421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57150" rIns="0" bIns="0" rtlCol="0">
            <a:spAutoFit/>
          </a:bodyPr>
          <a:lstStyle/>
          <a:p>
            <a:pPr marL="71435" marR="1799715">
              <a:lnSpc>
                <a:spcPct val="107800"/>
              </a:lnSpc>
              <a:spcBef>
                <a:spcPts val="450"/>
              </a:spcBef>
            </a:pPr>
            <a:r>
              <a:rPr sz="1195" spc="-4" dirty="0">
                <a:cs typeface="Courier New"/>
              </a:rPr>
              <a:t>&gt;&gt;&gt; print</a:t>
            </a:r>
            <a:r>
              <a:rPr sz="1195" spc="-67" dirty="0">
                <a:cs typeface="Courier New"/>
              </a:rPr>
              <a:t> </a:t>
            </a:r>
            <a:r>
              <a:rPr sz="1195" dirty="0">
                <a:cs typeface="Courier New"/>
              </a:rPr>
              <a:t>g.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number_of_nodes</a:t>
            </a:r>
            <a:r>
              <a:rPr sz="1195" dirty="0">
                <a:cs typeface="Courier New"/>
              </a:rPr>
              <a:t>()  </a:t>
            </a:r>
            <a:r>
              <a:rPr lang="en-US" sz="1195" dirty="0">
                <a:cs typeface="Courier New"/>
              </a:rPr>
              <a:t>3</a:t>
            </a:r>
            <a:endParaRPr sz="1195" dirty="0">
              <a:cs typeface="Courier New"/>
            </a:endParaRPr>
          </a:p>
          <a:p>
            <a:pPr marL="71435" marR="1799715">
              <a:lnSpc>
                <a:spcPct val="107800"/>
              </a:lnSpc>
            </a:pPr>
            <a:r>
              <a:rPr sz="1195" spc="-4" dirty="0">
                <a:cs typeface="Courier New"/>
              </a:rPr>
              <a:t>&gt;&gt;&gt; print</a:t>
            </a:r>
            <a:r>
              <a:rPr sz="1195" spc="-67" dirty="0">
                <a:cs typeface="Courier New"/>
              </a:rPr>
              <a:t> </a:t>
            </a:r>
            <a:r>
              <a:rPr sz="1195" dirty="0">
                <a:cs typeface="Courier New"/>
              </a:rPr>
              <a:t>g.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number_of_edges</a:t>
            </a:r>
            <a:r>
              <a:rPr sz="1195" dirty="0">
                <a:cs typeface="Courier New"/>
              </a:rPr>
              <a:t>()  </a:t>
            </a:r>
            <a:r>
              <a:rPr lang="en-US" sz="1195" dirty="0">
                <a:cs typeface="Courier New"/>
              </a:rPr>
              <a:t>3</a:t>
            </a:r>
            <a:endParaRPr sz="1195" dirty="0">
              <a:cs typeface="Courier New"/>
            </a:endParaRPr>
          </a:p>
          <a:p>
            <a:pPr marL="71435" marR="2164033">
              <a:lnSpc>
                <a:spcPct val="107800"/>
              </a:lnSpc>
            </a:pPr>
            <a:r>
              <a:rPr sz="1195" spc="-4" dirty="0">
                <a:cs typeface="Courier New"/>
              </a:rPr>
              <a:t>&gt;&gt;&gt; print </a:t>
            </a:r>
            <a:r>
              <a:rPr sz="1195" dirty="0">
                <a:cs typeface="Courier New"/>
              </a:rPr>
              <a:t>g.</a:t>
            </a:r>
            <a:r>
              <a:rPr sz="1195" dirty="0">
                <a:solidFill>
                  <a:srgbClr val="9B0A07"/>
                </a:solidFill>
                <a:cs typeface="Courier New"/>
              </a:rPr>
              <a:t>nodes</a:t>
            </a:r>
            <a:r>
              <a:rPr sz="1195" dirty="0">
                <a:cs typeface="Courier New"/>
              </a:rPr>
              <a:t>() </a:t>
            </a:r>
            <a:r>
              <a:rPr lang="mr-IN" sz="1195" dirty="0">
                <a:cs typeface="Courier New"/>
              </a:rPr>
              <a:t>['R1','R2','R3']</a:t>
            </a:r>
            <a:endParaRPr sz="1195" dirty="0">
              <a:cs typeface="Courier New"/>
            </a:endParaRPr>
          </a:p>
        </p:txBody>
      </p:sp>
      <p:sp>
        <p:nvSpPr>
          <p:cNvPr id="26" name="object 7"/>
          <p:cNvSpPr txBox="1"/>
          <p:nvPr/>
        </p:nvSpPr>
        <p:spPr>
          <a:xfrm>
            <a:off x="5306143" y="2983649"/>
            <a:ext cx="5592698" cy="236895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20" dirty="0">
                <a:cs typeface="Trebuchet MS"/>
              </a:rPr>
              <a:t>Import library</a:t>
            </a:r>
          </a:p>
          <a:p>
            <a:pPr marL="8929"/>
            <a:r>
              <a:rPr sz="1400" spc="120" dirty="0">
                <a:cs typeface="Trebuchet MS"/>
              </a:rPr>
              <a:t>Create new undirected graph</a:t>
            </a:r>
          </a:p>
          <a:p>
            <a:pPr>
              <a:spcBef>
                <a:spcPts val="7"/>
              </a:spcBef>
            </a:pPr>
            <a:endParaRPr sz="1400" spc="120" dirty="0">
              <a:cs typeface="Trebuchet MS"/>
            </a:endParaRPr>
          </a:p>
          <a:p>
            <a:pPr marL="8929"/>
            <a:r>
              <a:rPr sz="1400" spc="120" dirty="0">
                <a:cs typeface="Trebuchet MS"/>
              </a:rPr>
              <a:t>Add new nodes with unique IDs.</a:t>
            </a:r>
          </a:p>
          <a:p>
            <a:pPr>
              <a:lnSpc>
                <a:spcPct val="100000"/>
              </a:lnSpc>
            </a:pPr>
            <a:endParaRPr lang="en-US" sz="1400" spc="120" dirty="0">
              <a:cs typeface="Trebuchet MS"/>
            </a:endParaRPr>
          </a:p>
          <a:p>
            <a:pPr>
              <a:lnSpc>
                <a:spcPct val="100000"/>
              </a:lnSpc>
            </a:pPr>
            <a:endParaRPr lang="en-US" sz="1400" spc="120" dirty="0">
              <a:cs typeface="Trebuchet MS"/>
            </a:endParaRPr>
          </a:p>
          <a:p>
            <a:pPr>
              <a:lnSpc>
                <a:spcPct val="100000"/>
              </a:lnSpc>
            </a:pPr>
            <a:endParaRPr sz="1400" spc="120" dirty="0">
              <a:cs typeface="Trebuchet MS"/>
            </a:endParaRPr>
          </a:p>
          <a:p>
            <a:pPr marL="8929" marR="544245">
              <a:lnSpc>
                <a:spcPct val="101400"/>
              </a:lnSpc>
            </a:pPr>
            <a:r>
              <a:rPr sz="1400" spc="120" dirty="0">
                <a:cs typeface="Trebuchet MS"/>
              </a:rPr>
              <a:t>Add new edges referencing  associated node IDs.</a:t>
            </a:r>
          </a:p>
          <a:p>
            <a:pPr>
              <a:spcBef>
                <a:spcPts val="18"/>
              </a:spcBef>
            </a:pPr>
            <a:endParaRPr sz="2707" dirty="0">
              <a:cs typeface="Times New Roman"/>
            </a:endParaRPr>
          </a:p>
          <a:p>
            <a:pPr marL="8929" marR="682650">
              <a:lnSpc>
                <a:spcPct val="101400"/>
              </a:lnSpc>
            </a:pPr>
            <a:r>
              <a:rPr sz="1400" spc="120" dirty="0">
                <a:cs typeface="Trebuchet MS"/>
              </a:rPr>
              <a:t>Print details of our newly-  created graph.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190" y="1459854"/>
            <a:ext cx="2197100" cy="1397000"/>
          </a:xfrm>
          <a:prstGeom prst="rect">
            <a:avLst/>
          </a:prstGeom>
        </p:spPr>
      </p:pic>
      <p:sp>
        <p:nvSpPr>
          <p:cNvPr id="11" name="Rectangle 60"/>
          <p:cNvSpPr>
            <a:spLocks noChangeArrowheads="1"/>
          </p:cNvSpPr>
          <p:nvPr/>
        </p:nvSpPr>
        <p:spPr bwMode="auto">
          <a:xfrm>
            <a:off x="9065559" y="2901405"/>
            <a:ext cx="18332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2000" spc="120" dirty="0">
                <a:latin typeface="+mn-lt"/>
                <a:ea typeface="+mn-ea"/>
                <a:cs typeface="Trebuchet MS"/>
              </a:rPr>
              <a:t>Sample Graph</a:t>
            </a:r>
          </a:p>
        </p:txBody>
      </p:sp>
    </p:spTree>
    <p:extLst>
      <p:ext uri="{BB962C8B-B14F-4D97-AF65-F5344CB8AC3E}">
        <p14:creationId xmlns:p14="http://schemas.microsoft.com/office/powerpoint/2010/main" val="1771756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4BF8-9E7A-084C-AA17-C236ACCA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GRE </a:t>
            </a:r>
            <a:r>
              <a:rPr lang="en-US" dirty="0" err="1"/>
              <a:t>Encap</a:t>
            </a:r>
            <a:r>
              <a:rPr lang="en-US" dirty="0"/>
              <a:t>/</a:t>
            </a:r>
            <a:r>
              <a:rPr lang="en-US" dirty="0" err="1"/>
              <a:t>Decap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7D6B2-4FC3-3146-8190-2FC07C2732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Encapsulate a packet with new outer IP header (source and </a:t>
            </a:r>
            <a:r>
              <a:rPr lang="en-US" dirty="0" err="1"/>
              <a:t>dest</a:t>
            </a:r>
            <a:r>
              <a:rPr lang="en-US" dirty="0"/>
              <a:t>)</a:t>
            </a:r>
          </a:p>
          <a:p>
            <a:r>
              <a:rPr lang="en-US" dirty="0"/>
              <a:t>After de-encapsulating outer GRE header packet is forward based on inner header</a:t>
            </a:r>
          </a:p>
          <a:p>
            <a:r>
              <a:rPr lang="en-US" dirty="0"/>
              <a:t>In context of our use-case we are using stateless GRE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7ABD8F-3988-B34A-BBA4-BC03CB11F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65125"/>
            <a:ext cx="5524500" cy="314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F9AD9-E173-034C-ACDB-2F07EE2E3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841" y="3661377"/>
            <a:ext cx="4054615" cy="30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7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F077D6F9-9601-1448-8FED-97C1416F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631" y="0"/>
            <a:ext cx="52972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663F9A-1255-3548-A178-40CB592B1A76}"/>
              </a:ext>
            </a:extLst>
          </p:cNvPr>
          <p:cNvSpPr txBox="1"/>
          <p:nvPr/>
        </p:nvSpPr>
        <p:spPr>
          <a:xfrm>
            <a:off x="705253" y="6139968"/>
            <a:ext cx="481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SCAPY (discussed next) can be used for Packet construction and manipulation.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B04B2-A950-BD40-9376-9B4781D6F7E8}"/>
              </a:ext>
            </a:extLst>
          </p:cNvPr>
          <p:cNvSpPr/>
          <p:nvPr/>
        </p:nvSpPr>
        <p:spPr>
          <a:xfrm>
            <a:off x="138593" y="467630"/>
            <a:ext cx="782320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1AFE5-57CA-2E4D-A0B4-601CF29ADFA4}"/>
              </a:ext>
            </a:extLst>
          </p:cNvPr>
          <p:cNvSpPr/>
          <p:nvPr/>
        </p:nvSpPr>
        <p:spPr>
          <a:xfrm>
            <a:off x="896609" y="467630"/>
            <a:ext cx="629920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9CB098-5305-4D49-97EB-013FB60BAF3E}"/>
              </a:ext>
            </a:extLst>
          </p:cNvPr>
          <p:cNvSpPr/>
          <p:nvPr/>
        </p:nvSpPr>
        <p:spPr>
          <a:xfrm>
            <a:off x="1611706" y="467630"/>
            <a:ext cx="7823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120E2-95FA-E041-A05F-61B93297871E}"/>
              </a:ext>
            </a:extLst>
          </p:cNvPr>
          <p:cNvSpPr/>
          <p:nvPr/>
        </p:nvSpPr>
        <p:spPr>
          <a:xfrm>
            <a:off x="2394026" y="467630"/>
            <a:ext cx="6299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8E787C-8BC0-1148-929A-FB5451302DA5}"/>
              </a:ext>
            </a:extLst>
          </p:cNvPr>
          <p:cNvSpPr/>
          <p:nvPr/>
        </p:nvSpPr>
        <p:spPr>
          <a:xfrm>
            <a:off x="3099620" y="467630"/>
            <a:ext cx="7823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11866-D648-754C-AEA1-A9243C8687BE}"/>
              </a:ext>
            </a:extLst>
          </p:cNvPr>
          <p:cNvSpPr/>
          <p:nvPr/>
        </p:nvSpPr>
        <p:spPr>
          <a:xfrm>
            <a:off x="3878962" y="467630"/>
            <a:ext cx="1002514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A0DD0B-E939-3A42-98B1-7C72DB9A9DCF}"/>
              </a:ext>
            </a:extLst>
          </p:cNvPr>
          <p:cNvSpPr/>
          <p:nvPr/>
        </p:nvSpPr>
        <p:spPr>
          <a:xfrm>
            <a:off x="200239" y="1143287"/>
            <a:ext cx="971109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3EF392-6B67-924D-ABF6-64399CEC847A}"/>
              </a:ext>
            </a:extLst>
          </p:cNvPr>
          <p:cNvSpPr/>
          <p:nvPr/>
        </p:nvSpPr>
        <p:spPr>
          <a:xfrm>
            <a:off x="2142218" y="1143287"/>
            <a:ext cx="629920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2E3FBF-B41E-2D4B-8BF5-D0E2FE21C152}"/>
              </a:ext>
            </a:extLst>
          </p:cNvPr>
          <p:cNvSpPr/>
          <p:nvPr/>
        </p:nvSpPr>
        <p:spPr>
          <a:xfrm>
            <a:off x="1163536" y="1143287"/>
            <a:ext cx="971109" cy="31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10.0.0.1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434D76-B1D9-474F-B435-8AAAA51B5887}"/>
              </a:ext>
            </a:extLst>
          </p:cNvPr>
          <p:cNvSpPr/>
          <p:nvPr/>
        </p:nvSpPr>
        <p:spPr>
          <a:xfrm>
            <a:off x="2914909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401CE2-9905-6741-A2B9-CCF2244CDA77}"/>
              </a:ext>
            </a:extLst>
          </p:cNvPr>
          <p:cNvSpPr/>
          <p:nvPr/>
        </p:nvSpPr>
        <p:spPr>
          <a:xfrm>
            <a:off x="4856888" y="1143287"/>
            <a:ext cx="629920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50E119-FE50-4048-852A-C81D512F5327}"/>
              </a:ext>
            </a:extLst>
          </p:cNvPr>
          <p:cNvSpPr/>
          <p:nvPr/>
        </p:nvSpPr>
        <p:spPr>
          <a:xfrm>
            <a:off x="3878206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10.1.1.1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E59685-DEAF-5543-9A6D-578006F5FD89}"/>
              </a:ext>
            </a:extLst>
          </p:cNvPr>
          <p:cNvSpPr/>
          <p:nvPr/>
        </p:nvSpPr>
        <p:spPr>
          <a:xfrm>
            <a:off x="7549944" y="1143287"/>
            <a:ext cx="1002514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491AB2-11D1-924C-BEAF-3E1EE43A3279}"/>
              </a:ext>
            </a:extLst>
          </p:cNvPr>
          <p:cNvSpPr/>
          <p:nvPr/>
        </p:nvSpPr>
        <p:spPr>
          <a:xfrm>
            <a:off x="5635398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9C5866-4729-4147-93F7-0403E949CDE0}"/>
              </a:ext>
            </a:extLst>
          </p:cNvPr>
          <p:cNvSpPr/>
          <p:nvPr/>
        </p:nvSpPr>
        <p:spPr>
          <a:xfrm>
            <a:off x="6598695" y="1143287"/>
            <a:ext cx="971109" cy="3149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20.0.0.2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37CA6E-FC3F-CB47-A03D-325EAE8C596F}"/>
              </a:ext>
            </a:extLst>
          </p:cNvPr>
          <p:cNvCxnSpPr/>
          <p:nvPr/>
        </p:nvCxnSpPr>
        <p:spPr>
          <a:xfrm>
            <a:off x="161861" y="985520"/>
            <a:ext cx="12939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DEEC7C-B87B-314A-A69B-8E79263416F2}"/>
              </a:ext>
            </a:extLst>
          </p:cNvPr>
          <p:cNvCxnSpPr>
            <a:cxnSpLocks/>
          </p:cNvCxnSpPr>
          <p:nvPr/>
        </p:nvCxnSpPr>
        <p:spPr>
          <a:xfrm>
            <a:off x="1611706" y="987367"/>
            <a:ext cx="32451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ECB859-626B-DB48-81E7-5C6B9D921889}"/>
              </a:ext>
            </a:extLst>
          </p:cNvPr>
          <p:cNvCxnSpPr>
            <a:cxnSpLocks/>
          </p:cNvCxnSpPr>
          <p:nvPr/>
        </p:nvCxnSpPr>
        <p:spPr>
          <a:xfrm>
            <a:off x="200239" y="1650538"/>
            <a:ext cx="2571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8A6FA45-59A9-1E4B-9A3A-5DE850492868}"/>
              </a:ext>
            </a:extLst>
          </p:cNvPr>
          <p:cNvCxnSpPr>
            <a:cxnSpLocks/>
          </p:cNvCxnSpPr>
          <p:nvPr/>
        </p:nvCxnSpPr>
        <p:spPr>
          <a:xfrm>
            <a:off x="2914909" y="1650538"/>
            <a:ext cx="56375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86BDE67-8D43-FF4E-BB0A-FF40E8CF97A2}"/>
              </a:ext>
            </a:extLst>
          </p:cNvPr>
          <p:cNvSpPr txBox="1"/>
          <p:nvPr/>
        </p:nvSpPr>
        <p:spPr>
          <a:xfrm>
            <a:off x="384445" y="782590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Outer Header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4767F3-7242-E74A-9F7A-4A81B2D7DABB}"/>
              </a:ext>
            </a:extLst>
          </p:cNvPr>
          <p:cNvSpPr txBox="1"/>
          <p:nvPr/>
        </p:nvSpPr>
        <p:spPr>
          <a:xfrm>
            <a:off x="2711398" y="782590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Inner Header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96C068-1389-7E44-A840-649B70D113A8}"/>
              </a:ext>
            </a:extLst>
          </p:cNvPr>
          <p:cNvSpPr txBox="1"/>
          <p:nvPr/>
        </p:nvSpPr>
        <p:spPr>
          <a:xfrm>
            <a:off x="832615" y="1450024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Outer Header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16184-1541-8640-A295-437AECB4A027}"/>
              </a:ext>
            </a:extLst>
          </p:cNvPr>
          <p:cNvSpPr txBox="1"/>
          <p:nvPr/>
        </p:nvSpPr>
        <p:spPr>
          <a:xfrm>
            <a:off x="5262670" y="1410135"/>
            <a:ext cx="155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Inner 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FC81F-D26F-5F43-BA49-58125C27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2" y="1919314"/>
            <a:ext cx="3692771" cy="41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5F47AE-B0A6-E54A-8A5C-E7D8962981AE}"/>
              </a:ext>
            </a:extLst>
          </p:cNvPr>
          <p:cNvSpPr/>
          <p:nvPr/>
        </p:nvSpPr>
        <p:spPr>
          <a:xfrm>
            <a:off x="2017978" y="2070544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D517A-6005-C844-BF4D-F565301E8290}"/>
              </a:ext>
            </a:extLst>
          </p:cNvPr>
          <p:cNvSpPr/>
          <p:nvPr/>
        </p:nvSpPr>
        <p:spPr>
          <a:xfrm>
            <a:off x="2017978" y="3021730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B4A48F-9835-514E-80AC-312C32B9CD69}"/>
              </a:ext>
            </a:extLst>
          </p:cNvPr>
          <p:cNvSpPr/>
          <p:nvPr/>
        </p:nvSpPr>
        <p:spPr>
          <a:xfrm>
            <a:off x="2033744" y="525521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3E707-CAE1-D24B-A0FB-3F1DA0C04FF0}"/>
              </a:ext>
            </a:extLst>
          </p:cNvPr>
          <p:cNvSpPr/>
          <p:nvPr/>
        </p:nvSpPr>
        <p:spPr>
          <a:xfrm>
            <a:off x="2017978" y="4072765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AFB3C2-B409-824C-B2F4-9F045EA7F459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 flipH="1">
            <a:off x="2577654" y="1639620"/>
            <a:ext cx="7883" cy="4309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E47226-56A8-DA41-9D78-94A9878DEA15}"/>
              </a:ext>
            </a:extLst>
          </p:cNvPr>
          <p:cNvSpPr/>
          <p:nvPr/>
        </p:nvSpPr>
        <p:spPr>
          <a:xfrm>
            <a:off x="2025861" y="5123800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7D3DAB-2B5A-4541-9664-3F8CC44E44E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577654" y="2590805"/>
            <a:ext cx="0" cy="4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5E434D-9098-2E47-9ECE-AE8C55486C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2577654" y="3541991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BBC719-1B4D-BA41-B444-2D29D0A40D1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2577654" y="4593026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6901E7-8E32-0745-BB83-F4C06974CC49}"/>
              </a:ext>
            </a:extLst>
          </p:cNvPr>
          <p:cNvSpPr txBox="1"/>
          <p:nvPr/>
        </p:nvSpPr>
        <p:spPr>
          <a:xfrm>
            <a:off x="2017978" y="83936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483B8D-9E06-2B4C-9908-53EE9E996B99}"/>
              </a:ext>
            </a:extLst>
          </p:cNvPr>
          <p:cNvSpPr txBox="1"/>
          <p:nvPr/>
        </p:nvSpPr>
        <p:spPr>
          <a:xfrm>
            <a:off x="2033744" y="549618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A147FB-4DCF-1744-BCE3-015455C7EA57}"/>
              </a:ext>
            </a:extLst>
          </p:cNvPr>
          <p:cNvSpPr/>
          <p:nvPr/>
        </p:nvSpPr>
        <p:spPr>
          <a:xfrm>
            <a:off x="5291950" y="2070544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6582AD-4D01-664D-A750-DC307040EF87}"/>
              </a:ext>
            </a:extLst>
          </p:cNvPr>
          <p:cNvSpPr/>
          <p:nvPr/>
        </p:nvSpPr>
        <p:spPr>
          <a:xfrm>
            <a:off x="5291950" y="3021730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E2B8BC-F6CD-814C-8442-BA3FF2A321DD}"/>
              </a:ext>
            </a:extLst>
          </p:cNvPr>
          <p:cNvSpPr/>
          <p:nvPr/>
        </p:nvSpPr>
        <p:spPr>
          <a:xfrm>
            <a:off x="5307716" y="525521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0E6696-F380-C14A-AD69-EFF56FF672E3}"/>
              </a:ext>
            </a:extLst>
          </p:cNvPr>
          <p:cNvSpPr/>
          <p:nvPr/>
        </p:nvSpPr>
        <p:spPr>
          <a:xfrm>
            <a:off x="5291950" y="4072765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8554FE-E3EC-FE49-88C6-75F2ECB351E7}"/>
              </a:ext>
            </a:extLst>
          </p:cNvPr>
          <p:cNvCxnSpPr>
            <a:cxnSpLocks/>
            <a:stCxn id="32" idx="4"/>
            <a:endCxn id="30" idx="0"/>
          </p:cNvCxnSpPr>
          <p:nvPr/>
        </p:nvCxnSpPr>
        <p:spPr>
          <a:xfrm flipH="1">
            <a:off x="5851626" y="1639620"/>
            <a:ext cx="7883" cy="43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5EA23CE-5CD8-114C-9CCF-C1205CAE46EE}"/>
              </a:ext>
            </a:extLst>
          </p:cNvPr>
          <p:cNvSpPr/>
          <p:nvPr/>
        </p:nvSpPr>
        <p:spPr>
          <a:xfrm>
            <a:off x="5299833" y="5123800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E0C641-FEE8-564A-A013-D9D9EBF27843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5851626" y="2590805"/>
            <a:ext cx="0" cy="4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61B3D6-409A-AD40-9B20-D6687D95C0F1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5851626" y="3541991"/>
            <a:ext cx="118241" cy="265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96DE33-CBC8-564C-9750-0D4A8DB09C49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5851626" y="4593026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74B0AA-5912-4B46-80C1-929A64B148F5}"/>
              </a:ext>
            </a:extLst>
          </p:cNvPr>
          <p:cNvSpPr txBox="1"/>
          <p:nvPr/>
        </p:nvSpPr>
        <p:spPr>
          <a:xfrm>
            <a:off x="5291950" y="83936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1A95F8-9F82-504A-9AC9-616364A2AAF6}"/>
              </a:ext>
            </a:extLst>
          </p:cNvPr>
          <p:cNvSpPr txBox="1"/>
          <p:nvPr/>
        </p:nvSpPr>
        <p:spPr>
          <a:xfrm>
            <a:off x="5307716" y="5496183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B</a:t>
            </a: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A74BCDE4-B6D5-754A-A22B-E0C5B17C2051}"/>
              </a:ext>
            </a:extLst>
          </p:cNvPr>
          <p:cNvSpPr/>
          <p:nvPr/>
        </p:nvSpPr>
        <p:spPr>
          <a:xfrm rot="2525577">
            <a:off x="6404924" y="3523304"/>
            <a:ext cx="572431" cy="568150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C7489B-F740-A04A-9608-107AB037BB9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728650" y="3804383"/>
            <a:ext cx="122976" cy="268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8060744-654D-344E-9110-53496F708676}"/>
              </a:ext>
            </a:extLst>
          </p:cNvPr>
          <p:cNvSpPr/>
          <p:nvPr/>
        </p:nvSpPr>
        <p:spPr>
          <a:xfrm>
            <a:off x="8532275" y="2196668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F6AD47-3416-DE4D-A88F-408EBD9FBD41}"/>
              </a:ext>
            </a:extLst>
          </p:cNvPr>
          <p:cNvSpPr/>
          <p:nvPr/>
        </p:nvSpPr>
        <p:spPr>
          <a:xfrm>
            <a:off x="8532275" y="3147854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DCB6500-4E0D-2147-90F5-3E7A6AAA60C2}"/>
              </a:ext>
            </a:extLst>
          </p:cNvPr>
          <p:cNvSpPr/>
          <p:nvPr/>
        </p:nvSpPr>
        <p:spPr>
          <a:xfrm>
            <a:off x="8548041" y="651645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F9CB32-E620-4F4C-BEF4-4CF25BBED79A}"/>
              </a:ext>
            </a:extLst>
          </p:cNvPr>
          <p:cNvSpPr/>
          <p:nvPr/>
        </p:nvSpPr>
        <p:spPr>
          <a:xfrm>
            <a:off x="8532275" y="4198889"/>
            <a:ext cx="1119352" cy="520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433484-4F8D-2648-98AD-0046ABE84CC4}"/>
              </a:ext>
            </a:extLst>
          </p:cNvPr>
          <p:cNvCxnSpPr>
            <a:cxnSpLocks/>
            <a:stCxn id="49" idx="4"/>
            <a:endCxn id="47" idx="0"/>
          </p:cNvCxnSpPr>
          <p:nvPr/>
        </p:nvCxnSpPr>
        <p:spPr>
          <a:xfrm flipH="1">
            <a:off x="9091951" y="1765744"/>
            <a:ext cx="7883" cy="43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6E7398D-5B18-EB4B-BAB6-1C146E38EFB2}"/>
              </a:ext>
            </a:extLst>
          </p:cNvPr>
          <p:cNvSpPr/>
          <p:nvPr/>
        </p:nvSpPr>
        <p:spPr>
          <a:xfrm>
            <a:off x="8540158" y="5249924"/>
            <a:ext cx="1103586" cy="111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32BA80-2C40-714A-B49B-60AE0F61D80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091951" y="2716929"/>
            <a:ext cx="0" cy="4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A5D82D-AE58-A148-AED5-D9BDE475427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9091951" y="3668115"/>
            <a:ext cx="33646" cy="31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F72AA-937A-0B4F-961A-6545C87A0415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9091951" y="4719150"/>
            <a:ext cx="0" cy="53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FA7AB30-D7A8-6245-B171-551B0C591543}"/>
              </a:ext>
            </a:extLst>
          </p:cNvPr>
          <p:cNvSpPr txBox="1"/>
          <p:nvPr/>
        </p:nvSpPr>
        <p:spPr>
          <a:xfrm>
            <a:off x="8532275" y="965487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E34089-D158-0E45-A92E-60FB594F07EC}"/>
              </a:ext>
            </a:extLst>
          </p:cNvPr>
          <p:cNvSpPr txBox="1"/>
          <p:nvPr/>
        </p:nvSpPr>
        <p:spPr>
          <a:xfrm>
            <a:off x="8548041" y="5622307"/>
            <a:ext cx="13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 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525ED-2C75-D647-AC8C-B7432038403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091950" y="3932005"/>
            <a:ext cx="1" cy="26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onut 62">
            <a:extLst>
              <a:ext uri="{FF2B5EF4-FFF2-40B4-BE49-F238E27FC236}">
                <a16:creationId xmlns:a16="http://schemas.microsoft.com/office/drawing/2014/main" id="{F91BF57B-EE2B-9B43-8E8E-3E4C6B7AD6A5}"/>
              </a:ext>
            </a:extLst>
          </p:cNvPr>
          <p:cNvSpPr/>
          <p:nvPr/>
        </p:nvSpPr>
        <p:spPr>
          <a:xfrm>
            <a:off x="8966884" y="3842407"/>
            <a:ext cx="283779" cy="22304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BBCBF-1393-0A4C-B23F-F0C4211A6D4E}"/>
              </a:ext>
            </a:extLst>
          </p:cNvPr>
          <p:cNvSpPr txBox="1"/>
          <p:nvPr/>
        </p:nvSpPr>
        <p:spPr>
          <a:xfrm>
            <a:off x="1915486" y="6362552"/>
            <a:ext cx="149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 State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08A718-5AE6-F442-A6D1-47B751175ABB}"/>
              </a:ext>
            </a:extLst>
          </p:cNvPr>
          <p:cNvSpPr txBox="1"/>
          <p:nvPr/>
        </p:nvSpPr>
        <p:spPr>
          <a:xfrm>
            <a:off x="5339491" y="6362552"/>
            <a:ext cx="149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37CC83-A439-1D47-8E12-F0034980415A}"/>
              </a:ext>
            </a:extLst>
          </p:cNvPr>
          <p:cNvSpPr txBox="1"/>
          <p:nvPr/>
        </p:nvSpPr>
        <p:spPr>
          <a:xfrm>
            <a:off x="8763496" y="6484156"/>
            <a:ext cx="149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Repaired</a:t>
            </a:r>
          </a:p>
        </p:txBody>
      </p:sp>
    </p:spTree>
    <p:extLst>
      <p:ext uri="{BB962C8B-B14F-4D97-AF65-F5344CB8AC3E}">
        <p14:creationId xmlns:p14="http://schemas.microsoft.com/office/powerpoint/2010/main" val="37124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8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5" grpId="0" animBg="1"/>
      <p:bldP spid="39" grpId="0"/>
      <p:bldP spid="40" grpId="0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6" grpId="0"/>
      <p:bldP spid="57" grpId="0"/>
      <p:bldP spid="63" grpId="0" animBg="1"/>
      <p:bldP spid="64" grpId="0"/>
      <p:bldP spid="65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515C-6562-544A-B598-0F5DADEF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Scapy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BBA3-C232-0547-AFED-5D0DB079B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32127" cy="4351338"/>
          </a:xfrm>
        </p:spPr>
        <p:txBody>
          <a:bodyPr/>
          <a:lstStyle/>
          <a:p>
            <a:r>
              <a:rPr lang="en-US" dirty="0"/>
              <a:t>Scapy is a free (GPLv2) , powerful interactive packet manipulation tool written in Python</a:t>
            </a:r>
          </a:p>
          <a:p>
            <a:r>
              <a:rPr lang="en-US" dirty="0"/>
              <a:t>Enables the user to send, sniff , dissect and forge network packets</a:t>
            </a:r>
          </a:p>
          <a:p>
            <a:r>
              <a:rPr lang="en-US" dirty="0"/>
              <a:t>Allows construction of tools that can probe, scan or attack networks</a:t>
            </a:r>
          </a:p>
          <a:p>
            <a:r>
              <a:rPr lang="en-US" dirty="0"/>
              <a:t>Easily handles tasks like network discovery , scanning, tracerouting and probing</a:t>
            </a:r>
          </a:p>
          <a:p>
            <a:r>
              <a:rPr lang="en-US" dirty="0"/>
              <a:t>Runs as an interactive shell or can be imported into a python script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6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51A6-E2B4-8648-B55A-A95215B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"/>
            <a:ext cx="10515600" cy="1325563"/>
          </a:xfrm>
        </p:spPr>
        <p:txBody>
          <a:bodyPr/>
          <a:lstStyle/>
          <a:p>
            <a:r>
              <a:rPr lang="en-US" dirty="0"/>
              <a:t>Scapy - Sending &amp; Receiving a Ping packet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38EB055-2A82-894F-B58B-F16E690A8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499" y="1328737"/>
            <a:ext cx="5219901" cy="2452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1D22B-D9A7-E946-B110-4C772684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5" y="1328737"/>
            <a:ext cx="2886877" cy="3740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72C265-54CA-2247-A2DC-C38C4CD05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801" y="1328737"/>
            <a:ext cx="3398576" cy="50101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725A48-6E08-BA4A-B1B5-8948C14FE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5" y="5326380"/>
            <a:ext cx="8446179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51A6-E2B4-8648-B55A-A95215B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8" y="242887"/>
            <a:ext cx="11716552" cy="1325563"/>
          </a:xfrm>
        </p:spPr>
        <p:txBody>
          <a:bodyPr/>
          <a:lstStyle/>
          <a:p>
            <a:r>
              <a:rPr lang="en-US" dirty="0"/>
              <a:t>Scapy – Sending &amp; Receiving Multiple Ping Packets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4B486-E9D4-3943-83DA-E1CAAC984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188" y="1482725"/>
            <a:ext cx="10193208" cy="51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515C-6562-544A-B598-0F5DADEF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BBA3-C232-0547-AFED-5D0DB079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JQ is a lightweight and flexible command-line JSON processor</a:t>
            </a:r>
          </a:p>
          <a:p>
            <a:r>
              <a:rPr lang="en-US" dirty="0"/>
              <a:t>Like </a:t>
            </a:r>
            <a:r>
              <a:rPr lang="en-US" i="1" dirty="0"/>
              <a:t>sed</a:t>
            </a:r>
            <a:r>
              <a:rPr lang="en-US" dirty="0"/>
              <a:t> for JSON data - you can use it to slice , filter , map,  transform structured data with the same ease that </a:t>
            </a:r>
            <a:r>
              <a:rPr lang="en-US" i="1" dirty="0"/>
              <a:t>sed, </a:t>
            </a:r>
            <a:r>
              <a:rPr lang="en-US" i="1" dirty="0" err="1"/>
              <a:t>awk</a:t>
            </a:r>
            <a:r>
              <a:rPr lang="en-US" i="1" dirty="0"/>
              <a:t>, grep </a:t>
            </a:r>
            <a:r>
              <a:rPr lang="en-US" dirty="0"/>
              <a:t>lets you do with text</a:t>
            </a:r>
          </a:p>
          <a:p>
            <a:r>
              <a:rPr lang="en-US" dirty="0" err="1"/>
              <a:t>jq</a:t>
            </a:r>
            <a:r>
              <a:rPr lang="en-US" dirty="0"/>
              <a:t> is written in portable C, and it has zero runtime dependencies. You can download a single binary for Linux,  OS X and Windows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92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C7F810-628E-CC49-860B-F229F9BF7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0579" y="1916113"/>
            <a:ext cx="391447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E240F-DADD-484D-BAF6-F91C50EC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– Example Input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0398B-0230-3341-8992-FC66FC7D6A20}"/>
              </a:ext>
            </a:extLst>
          </p:cNvPr>
          <p:cNvSpPr txBox="1"/>
          <p:nvPr/>
        </p:nvSpPr>
        <p:spPr>
          <a:xfrm>
            <a:off x="731428" y="1690688"/>
            <a:ext cx="58551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lab@vmx19-1&gt; show </a:t>
            </a:r>
            <a:r>
              <a:rPr lang="en-US" sz="1400" dirty="0" err="1"/>
              <a:t>isis</a:t>
            </a:r>
            <a:r>
              <a:rPr lang="en-US" sz="1400" dirty="0"/>
              <a:t> adjacency detail</a:t>
            </a:r>
          </a:p>
          <a:p>
            <a:r>
              <a:rPr lang="en-US" sz="1400" dirty="0"/>
              <a:t>vmx19-1-1</a:t>
            </a:r>
          </a:p>
          <a:p>
            <a:r>
              <a:rPr lang="en-US" sz="1400" dirty="0"/>
              <a:t> Interface: ae0.0, Level: 2, State: Up, Expires in 21 secs</a:t>
            </a:r>
          </a:p>
          <a:p>
            <a:r>
              <a:rPr lang="en-US" sz="1400" dirty="0"/>
              <a:t> Priority: 0, Up/Down transitions: 1, Last transition: 04:42:18 ago</a:t>
            </a:r>
          </a:p>
          <a:p>
            <a:r>
              <a:rPr lang="en-US" sz="1400" dirty="0"/>
              <a:t> Circuit type: 2, Speaks: IP, IPv6</a:t>
            </a:r>
          </a:p>
          <a:p>
            <a:r>
              <a:rPr lang="en-US" sz="1400" dirty="0"/>
              <a:t> Topologies: Unicast</a:t>
            </a:r>
          </a:p>
          <a:p>
            <a:r>
              <a:rPr lang="en-US" sz="1400" dirty="0"/>
              <a:t> Restart capable: Yes, Adjacency advertisement: Advertise</a:t>
            </a:r>
          </a:p>
          <a:p>
            <a:r>
              <a:rPr lang="en-US" sz="1400" dirty="0"/>
              <a:t> IP addresses: 1.1.1.1</a:t>
            </a:r>
          </a:p>
          <a:p>
            <a:r>
              <a:rPr lang="en-US" sz="1400" dirty="0"/>
              <a:t> Level 2 IPv4 </a:t>
            </a:r>
            <a:r>
              <a:rPr lang="en-US" sz="1400" dirty="0" err="1"/>
              <a:t>Adj</a:t>
            </a:r>
            <a:r>
              <a:rPr lang="en-US" sz="1400" dirty="0"/>
              <a:t>-SID: 17</a:t>
            </a:r>
          </a:p>
          <a:p>
            <a:endParaRPr lang="en-US" sz="1400" dirty="0"/>
          </a:p>
          <a:p>
            <a:r>
              <a:rPr lang="en-US" sz="1400" dirty="0"/>
              <a:t>xrv6-5-1</a:t>
            </a:r>
          </a:p>
          <a:p>
            <a:r>
              <a:rPr lang="en-US" sz="1400" dirty="0"/>
              <a:t> Interface: ae1.0, Level: 2, State: Up, Expires in 22 secs</a:t>
            </a:r>
          </a:p>
          <a:p>
            <a:r>
              <a:rPr lang="en-US" sz="1400" dirty="0"/>
              <a:t> Priority: 0, Up/Down transitions: 1, Last transition: 17:32:54 ago</a:t>
            </a:r>
          </a:p>
          <a:p>
            <a:r>
              <a:rPr lang="en-US" sz="1400" dirty="0"/>
              <a:t> Circuit type: 2, Speaks: IP</a:t>
            </a:r>
          </a:p>
          <a:p>
            <a:r>
              <a:rPr lang="en-US" sz="1400" dirty="0"/>
              <a:t> Topologies: Unicast</a:t>
            </a:r>
          </a:p>
          <a:p>
            <a:r>
              <a:rPr lang="en-US" sz="1400" dirty="0"/>
              <a:t> Restart capable: Yes, Adjacency advertisement: Advertise</a:t>
            </a:r>
          </a:p>
          <a:p>
            <a:r>
              <a:rPr lang="en-US" sz="1400" dirty="0"/>
              <a:t> IP addresses: 1.1.1.5</a:t>
            </a:r>
          </a:p>
          <a:p>
            <a:r>
              <a:rPr lang="en-US" sz="1400" dirty="0"/>
              <a:t> Level 2 IPv4 </a:t>
            </a:r>
            <a:r>
              <a:rPr lang="en-US" sz="1400" dirty="0" err="1"/>
              <a:t>Adj</a:t>
            </a:r>
            <a:r>
              <a:rPr lang="en-US" sz="1400" dirty="0"/>
              <a:t>-SID: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52BA2-4E00-124F-B72A-79FD926F2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851310"/>
            <a:ext cx="3530600" cy="58928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CEBAAC76-B1EE-C349-AB64-5924EE6300AF}"/>
              </a:ext>
            </a:extLst>
          </p:cNvPr>
          <p:cNvSpPr/>
          <p:nvPr/>
        </p:nvSpPr>
        <p:spPr>
          <a:xfrm>
            <a:off x="731428" y="1924665"/>
            <a:ext cx="4769720" cy="187304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33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39823-2612-D648-9650-2315A246D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6630"/>
            <a:ext cx="31623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4E4C8-C103-5A45-80E5-56E80857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Understanding JSON Schema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393B9-C785-874D-BCDA-3C0EC15D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77" y="1516630"/>
            <a:ext cx="7112000" cy="3784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13085D-5859-3A4A-B02F-D6274AF06A74}"/>
              </a:ext>
            </a:extLst>
          </p:cNvPr>
          <p:cNvSpPr/>
          <p:nvPr/>
        </p:nvSpPr>
        <p:spPr>
          <a:xfrm>
            <a:off x="4331477" y="5301230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 '.[][0].</a:t>
            </a:r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attributes.xmlns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'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1DC0BD-0966-9E47-895E-6EEA49B18C71}"/>
              </a:ext>
            </a:extLst>
          </p:cNvPr>
          <p:cNvSpPr/>
          <p:nvPr/>
        </p:nvSpPr>
        <p:spPr>
          <a:xfrm>
            <a:off x="838200" y="5817433"/>
            <a:ext cx="64710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.[]</a:t>
            </a:r>
            <a:r>
              <a:rPr lang="en-US" sz="1100" dirty="0">
                <a:solidFill>
                  <a:srgbClr val="666666"/>
                </a:solidFill>
                <a:latin typeface="Open Sans"/>
              </a:rPr>
              <a:t> returns each element of the array returned in the response, one at a time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67892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4BEF-33B4-8B45-A43C-236EC2B5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- JSON Path to </a:t>
            </a:r>
            <a:r>
              <a:rPr lang="en-US" dirty="0" err="1"/>
              <a:t>jq</a:t>
            </a:r>
            <a:r>
              <a:rPr lang="en-US" dirty="0"/>
              <a:t> Command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7ADDC9-9889-4B49-85ED-23FD2E0D3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95" y="1690687"/>
            <a:ext cx="9059560" cy="47093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BAAC58-0E03-E240-BFD2-48079F93DD24}"/>
              </a:ext>
            </a:extLst>
          </p:cNvPr>
          <p:cNvSpPr/>
          <p:nvPr/>
        </p:nvSpPr>
        <p:spPr>
          <a:xfrm>
            <a:off x="1194620" y="6259253"/>
            <a:ext cx="10997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 '.[][0]."</a:t>
            </a:r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-adjacency"[0]."interface-name"[0].data'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1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744C-FDF2-064B-9E59-EE5B091E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 - Filter/Select 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673952-6CD1-3E4A-8860-6CC359F1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534641" cy="4351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5A4590-7C0B-BF41-A69F-C44BBC29E073}"/>
              </a:ext>
            </a:extLst>
          </p:cNvPr>
          <p:cNvSpPr/>
          <p:nvPr/>
        </p:nvSpPr>
        <p:spPr>
          <a:xfrm>
            <a:off x="838200" y="6042026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 '.[][0]."</a:t>
            </a:r>
            <a:r>
              <a:rPr lang="en-US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dirty="0">
                <a:solidFill>
                  <a:srgbClr val="C7254E"/>
                </a:solidFill>
                <a:latin typeface="Menlo" panose="020B0609030804020204" pitchFamily="49" charset="0"/>
              </a:rPr>
              <a:t>-adjacency"[]| select(."interface-name"[0].data=="ae0.0")'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F1EE-4AEE-4645-B1E9-A4AA876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Custom JSON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899405-7908-444D-8EC9-8B5C0B7FC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34" y="1690688"/>
            <a:ext cx="7367605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B058B-B2C2-FF4F-82AB-F4DA16C981A7}"/>
              </a:ext>
            </a:extLst>
          </p:cNvPr>
          <p:cNvSpPr/>
          <p:nvPr/>
        </p:nvSpPr>
        <p:spPr>
          <a:xfrm>
            <a:off x="965234" y="6042026"/>
            <a:ext cx="77871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 '.[][0]."</a:t>
            </a:r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-adjacency"[]| select(."interface-name"[0].data=="ae0.0") | {</a:t>
            </a:r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: ."system-name"[0].data, </a:t>
            </a:r>
            <a:r>
              <a:rPr lang="en-US" sz="10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1000" dirty="0">
                <a:solidFill>
                  <a:srgbClr val="C7254E"/>
                </a:solidFill>
                <a:latin typeface="Menlo" panose="020B0609030804020204" pitchFamily="49" charset="0"/>
              </a:rPr>
              <a:t>: ."interface-name"[0].data}'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7899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155B-4EC0-7942-A0A7-90D05F3D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CSV Creation(One Interface Only)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FCEB87-124B-B94F-BBF7-A666516E7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057" y="1804926"/>
            <a:ext cx="7299018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3505EB-2557-0646-AC0A-30A505792911}"/>
              </a:ext>
            </a:extLst>
          </p:cNvPr>
          <p:cNvSpPr/>
          <p:nvPr/>
        </p:nvSpPr>
        <p:spPr>
          <a:xfrm>
            <a:off x="1135626" y="6150114"/>
            <a:ext cx="10669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 --raw-output '.[][0]."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-adjacency"[]| select(."interface-name"[0].data=="ae0.0") | {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."system-name"[0].data, 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."interface-name"[0].data} | [."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", 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"]|@csv’</a:t>
            </a:r>
          </a:p>
          <a:p>
            <a:endParaRPr lang="en-US" sz="800" dirty="0">
              <a:solidFill>
                <a:srgbClr val="C7254E"/>
              </a:solidFill>
              <a:latin typeface="Menlo" panose="020B0609030804020204" pitchFamily="49" charset="0"/>
            </a:endParaRPr>
          </a:p>
          <a:p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Precede 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 command with echo “system-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name,interface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-name”; to print CSV header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031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B0AA5-E0CC-234A-9D9A-9EE2B2DF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28" y="265387"/>
            <a:ext cx="4728342" cy="3185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EC34E-5B9D-A542-BA2F-40D0FB7A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11" y="3609866"/>
            <a:ext cx="6633901" cy="3248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EC7C1-FC00-4C43-BEEC-FF952AC56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048" y="141890"/>
            <a:ext cx="5050221" cy="33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603-8323-364A-80CB-AE127B5C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</a:t>
            </a:r>
            <a:r>
              <a:rPr lang="en-US" dirty="0"/>
              <a:t> - Csv Creation(All Interfaces)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C24252-4B57-514F-83BC-30423E98F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1736"/>
            <a:ext cx="8093813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01ABF1-B681-B442-859C-CD4C6B61D578}"/>
              </a:ext>
            </a:extLst>
          </p:cNvPr>
          <p:cNvSpPr/>
          <p:nvPr/>
        </p:nvSpPr>
        <p:spPr>
          <a:xfrm>
            <a:off x="732206" y="5933074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jq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 --raw-output '.[][0]."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isis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-adjacency"[]| {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."system-name"[0].data, 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: ."interface-name"[0].data} | [."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system_name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", ."</a:t>
            </a:r>
            <a:r>
              <a:rPr lang="en-US" sz="800" dirty="0" err="1">
                <a:solidFill>
                  <a:srgbClr val="C7254E"/>
                </a:solidFill>
                <a:latin typeface="Menlo" panose="020B0609030804020204" pitchFamily="49" charset="0"/>
              </a:rPr>
              <a:t>interface_name</a:t>
            </a:r>
            <a:r>
              <a:rPr lang="en-US" sz="800" dirty="0">
                <a:solidFill>
                  <a:srgbClr val="C7254E"/>
                </a:solidFill>
                <a:latin typeface="Menlo" panose="020B0609030804020204" pitchFamily="49" charset="0"/>
              </a:rPr>
              <a:t>"]|@csv'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3433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E1D8-CDEB-9840-A2DE-18EF0D25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 and </a:t>
            </a:r>
            <a:r>
              <a:rPr lang="en-US" dirty="0" err="1"/>
              <a:t>InfluxDB</a:t>
            </a:r>
            <a:r>
              <a:rPr lang="en-US" dirty="0"/>
              <a:t> 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DC0E-8199-AE40-B20F-237B2B8E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Grafana is an open source, feature rich metrics dashboard and graph editor for </a:t>
            </a:r>
            <a:r>
              <a:rPr lang="en-US" dirty="0" err="1"/>
              <a:t>InfluxDB</a:t>
            </a:r>
            <a:r>
              <a:rPr lang="en-US" dirty="0"/>
              <a:t>, Graphite, Elasticsearch, </a:t>
            </a:r>
            <a:r>
              <a:rPr lang="en-US" dirty="0" err="1"/>
              <a:t>OpenTSDB</a:t>
            </a:r>
            <a:r>
              <a:rPr lang="en-US" dirty="0"/>
              <a:t> and Prometheus</a:t>
            </a:r>
          </a:p>
          <a:p>
            <a:r>
              <a:rPr lang="en-US" dirty="0" err="1"/>
              <a:t>InfluxDB</a:t>
            </a:r>
            <a:r>
              <a:rPr lang="en-US" dirty="0"/>
              <a:t> is an open-source time series database (TSDB) developed by </a:t>
            </a:r>
            <a:r>
              <a:rPr lang="en-US" dirty="0" err="1"/>
              <a:t>InfluxData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7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3A29-D25D-D842-B62A-649EC5AD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InfluxDB</a:t>
            </a:r>
            <a:r>
              <a:rPr lang="en-US" dirty="0"/>
              <a:t> and Grafana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1181-5551-6F4F-89A2-66EBD104D2DD}"/>
              </a:ext>
            </a:extLst>
          </p:cNvPr>
          <p:cNvSpPr txBox="1"/>
          <p:nvPr/>
        </p:nvSpPr>
        <p:spPr>
          <a:xfrm>
            <a:off x="7237141" y="1962615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Grafana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1B040B-5182-694C-A67F-CDF159C43937}"/>
              </a:ext>
            </a:extLst>
          </p:cNvPr>
          <p:cNvCxnSpPr>
            <a:cxnSpLocks/>
          </p:cNvCxnSpPr>
          <p:nvPr/>
        </p:nvCxnSpPr>
        <p:spPr>
          <a:xfrm>
            <a:off x="4410642" y="3749220"/>
            <a:ext cx="145675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5103B8B-F644-7148-A4D1-D53A4D63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30574"/>
            <a:ext cx="3572442" cy="837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DA407-7F9F-0F4B-8449-7057BAFD6FC8}"/>
              </a:ext>
            </a:extLst>
          </p:cNvPr>
          <p:cNvSpPr txBox="1"/>
          <p:nvPr/>
        </p:nvSpPr>
        <p:spPr>
          <a:xfrm>
            <a:off x="4420869" y="3379887"/>
            <a:ext cx="1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API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B31D57B-B774-1B45-AE6B-20C85B9F2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7400" y="2617361"/>
            <a:ext cx="5651840" cy="18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02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64B-2194-4F40-A11A-91184EA2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Data Into </a:t>
            </a:r>
            <a:r>
              <a:rPr lang="en-US" dirty="0" err="1"/>
              <a:t>InfluxDB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1F6FD-6C20-064B-B124-48A70CD9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rtt.txt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=====</a:t>
            </a:r>
          </a:p>
          <a:p>
            <a:r>
              <a:rPr lang="en-US" dirty="0"/>
              <a:t># DDL</a:t>
            </a:r>
          </a:p>
          <a:p>
            <a:r>
              <a:rPr lang="en-US" dirty="0"/>
              <a:t>CREATE DATABASE </a:t>
            </a:r>
            <a:r>
              <a:rPr lang="en-US" dirty="0" err="1"/>
              <a:t>rtt</a:t>
            </a:r>
            <a:endParaRPr lang="en-US" dirty="0"/>
          </a:p>
          <a:p>
            <a:r>
              <a:rPr lang="en-US" dirty="0"/>
              <a:t># DML</a:t>
            </a:r>
          </a:p>
          <a:p>
            <a:r>
              <a:rPr lang="en-US" dirty="0"/>
              <a:t># CONTEXT-DATABASE: </a:t>
            </a:r>
            <a:r>
              <a:rPr lang="en-US" dirty="0" err="1"/>
              <a:t>rtt</a:t>
            </a:r>
            <a:endParaRPr lang="en-US" dirty="0"/>
          </a:p>
          <a:p>
            <a:r>
              <a:rPr lang="en-US" dirty="0"/>
              <a:t>probe probe=0,time_rtt=84.85,seq=0  1557262142950442240</a:t>
            </a:r>
          </a:p>
          <a:p>
            <a:r>
              <a:rPr lang="en-US" dirty="0"/>
              <a:t>probe probe=0,time_rtt=19.23,seq=1  1557262143030176000</a:t>
            </a:r>
          </a:p>
          <a:p>
            <a:r>
              <a:rPr lang="en-US" dirty="0"/>
              <a:t>probe probe=0,time_rtt=24.01,seq=2  1557262143049575936</a:t>
            </a:r>
          </a:p>
          <a:p>
            <a:r>
              <a:rPr lang="en-US" dirty="0"/>
              <a:t>probe probe=0,time_rtt=16.22,seq=3  1557262143072866816</a:t>
            </a:r>
          </a:p>
          <a:p>
            <a:pPr marL="0" indent="0">
              <a:buNone/>
            </a:pP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$ influx -import -path=</a:t>
            </a:r>
            <a:r>
              <a:rPr lang="en-US" dirty="0" err="1"/>
              <a:t>rtt.txt</a:t>
            </a:r>
            <a:r>
              <a:rPr lang="en-US" dirty="0"/>
              <a:t> -precision=ns</a:t>
            </a:r>
          </a:p>
          <a:p>
            <a:pPr marL="0" indent="0">
              <a:buNone/>
            </a:pPr>
            <a:r>
              <a:rPr lang="en-US" dirty="0"/>
              <a:t>2019/05/07 17:54:41 Processed 1 commands</a:t>
            </a:r>
          </a:p>
          <a:p>
            <a:pPr marL="0" indent="0">
              <a:buNone/>
            </a:pPr>
            <a:r>
              <a:rPr lang="en-US" dirty="0"/>
              <a:t>2019/05/07 17:54:41 Processed 200 inserts</a:t>
            </a:r>
          </a:p>
          <a:p>
            <a:pPr marL="0" indent="0">
              <a:buNone/>
            </a:pPr>
            <a:r>
              <a:rPr lang="en-US" dirty="0"/>
              <a:t>2019/05/07 17:54:41 Failed 0 inserts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8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9181-C064-7C43-803B-90E38D7F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CBD8E5-C91C-D54B-B8FE-1458A137C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575" y="1825625"/>
            <a:ext cx="7593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1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1EBF-FD68-EF40-A254-7B004D21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88EBE4-B661-1449-BD5B-F4173BE48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01825"/>
            <a:ext cx="7800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F9B9-86A2-E948-BCB2-604AD980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D102AA-8DBB-BB4B-B30B-851FA04DF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749617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1C4F6-8DDF-A44C-928D-382948E6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5" y="5410200"/>
            <a:ext cx="4572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1FAE-8029-A44D-A7C0-8F7436AE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Grafana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993C27-035D-D941-93B7-AA1D42BE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009" y="1825625"/>
            <a:ext cx="98859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4074A-B6D3-DC4B-A7FD-6E84B7AD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12" y="3147422"/>
            <a:ext cx="6135028" cy="30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39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41805-7583-EE4E-9A1F-64758E72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18415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B97A9-D7E0-1448-90CE-943EA87B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233" dirty="0"/>
              <a:t>Special Thanks to our Lab Partner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1D8AC-0016-6F48-9B5E-15A4D5A3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702" y="4789155"/>
            <a:ext cx="3623896" cy="13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3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288D45-A23E-E344-B245-25270D69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5163"/>
            <a:ext cx="9144000" cy="2387600"/>
          </a:xfrm>
        </p:spPr>
        <p:txBody>
          <a:bodyPr/>
          <a:lstStyle/>
          <a:p>
            <a:r>
              <a:rPr lang="en-US" dirty="0"/>
              <a:t>Active Monitoring</a:t>
            </a:r>
          </a:p>
        </p:txBody>
      </p:sp>
    </p:spTree>
    <p:extLst>
      <p:ext uri="{BB962C8B-B14F-4D97-AF65-F5344CB8AC3E}">
        <p14:creationId xmlns:p14="http://schemas.microsoft.com/office/powerpoint/2010/main" val="1559831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BAAAF-F49F-9D4E-A2A6-617836F91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27" y="1190297"/>
            <a:ext cx="5529823" cy="41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ABDD-A25B-0D40-8493-721DC452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BF80-6DEE-AA4C-969F-3FDCCA19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Scapy Cheat Sheet</a:t>
            </a:r>
          </a:p>
          <a:p>
            <a:pPr lvl="1"/>
            <a:r>
              <a:rPr lang="en-US" dirty="0">
                <a:hlinkClick r:id="rId2"/>
              </a:rPr>
              <a:t>https://blogs.sans.org/pen-testing/files/2016/04/ScapyCheatSheet_v0.2.pdf</a:t>
            </a:r>
            <a:endParaRPr lang="en-US" dirty="0"/>
          </a:p>
          <a:p>
            <a:r>
              <a:rPr lang="en-US" dirty="0"/>
              <a:t>Jq Playground</a:t>
            </a:r>
          </a:p>
          <a:p>
            <a:pPr lvl="1"/>
            <a:r>
              <a:rPr lang="en-US" dirty="0">
                <a:hlinkClick r:id="rId3"/>
              </a:rPr>
              <a:t>https://jqplay.org/</a:t>
            </a:r>
            <a:endParaRPr lang="en-US" dirty="0"/>
          </a:p>
          <a:p>
            <a:r>
              <a:rPr lang="en-US" dirty="0"/>
              <a:t>Jq Tutorial </a:t>
            </a:r>
          </a:p>
          <a:p>
            <a:pPr lvl="1"/>
            <a:r>
              <a:rPr lang="en-US" dirty="0">
                <a:hlinkClick r:id="rId4"/>
              </a:rPr>
              <a:t>https://programminghistorian.org/en/lessons/json-and-jq</a:t>
            </a:r>
            <a:endParaRPr lang="en-US" dirty="0"/>
          </a:p>
          <a:p>
            <a:r>
              <a:rPr lang="en-US" dirty="0"/>
              <a:t>Grafana Getting Started</a:t>
            </a:r>
          </a:p>
          <a:p>
            <a:pPr lvl="1"/>
            <a:r>
              <a:rPr lang="en-US" dirty="0">
                <a:hlinkClick r:id="rId5"/>
              </a:rPr>
              <a:t>https://grafana.com/docs/guides/getting_started</a:t>
            </a:r>
            <a:endParaRPr lang="en-US" dirty="0"/>
          </a:p>
          <a:p>
            <a:r>
              <a:rPr lang="en-US" dirty="0"/>
              <a:t>Git Repo </a:t>
            </a:r>
          </a:p>
          <a:p>
            <a:pPr lvl="1"/>
            <a:r>
              <a:rPr lang="en-US" dirty="0">
                <a:hlinkClick r:id="rId6"/>
              </a:rPr>
              <a:t>https://github.com/swahmed-nanog/nanog76_hackathon</a:t>
            </a:r>
            <a:endParaRPr lang="en-US" dirty="0"/>
          </a:p>
          <a:p>
            <a:r>
              <a:rPr lang="en-US" dirty="0" err="1"/>
              <a:t>Yaml</a:t>
            </a:r>
            <a:r>
              <a:rPr lang="en-US" dirty="0"/>
              <a:t> Parser</a:t>
            </a:r>
          </a:p>
          <a:p>
            <a:pPr lvl="1"/>
            <a:r>
              <a:rPr lang="en-US" dirty="0">
                <a:hlinkClick r:id="rId7"/>
              </a:rPr>
              <a:t>https://yaml-online-parser.appspot.com/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8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51A6-E2B4-8648-B55A-A95215B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103492"/>
            <a:ext cx="11716552" cy="1325563"/>
          </a:xfrm>
        </p:spPr>
        <p:txBody>
          <a:bodyPr/>
          <a:lstStyle/>
          <a:p>
            <a:r>
              <a:rPr lang="en-US" dirty="0"/>
              <a:t>SCAPY – Sending &amp; Receiving IP/GRE/IP/UDP Packet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C0990E-71EC-A24C-B81C-1B989661D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87" y="1282700"/>
            <a:ext cx="2099826" cy="557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83105F-95EE-C84F-94BD-D4271EEA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07" y="1282700"/>
            <a:ext cx="9249833" cy="33103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2BF8AA-562E-5445-A64A-06E93B55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07" y="4610989"/>
            <a:ext cx="7073900" cy="330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6B511-40FD-0249-BA6C-AD6D224CF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07" y="4983887"/>
            <a:ext cx="7073900" cy="315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FF60BD-2A02-F648-82C2-561460968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307" y="5335500"/>
            <a:ext cx="7084113" cy="29043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ACAD3D-7107-494E-8308-C27AD2285325}"/>
              </a:ext>
            </a:extLst>
          </p:cNvPr>
          <p:cNvCxnSpPr>
            <a:cxnSpLocks/>
          </p:cNvCxnSpPr>
          <p:nvPr/>
        </p:nvCxnSpPr>
        <p:spPr>
          <a:xfrm>
            <a:off x="4543426" y="3671888"/>
            <a:ext cx="0" cy="100260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9D6B2D0-2974-414C-9433-1FE9DE286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307" y="5625936"/>
            <a:ext cx="9249833" cy="12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6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469DF6-464A-8642-8CC8-99C8FE32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63A21-D667-404B-91D4-B13E2AB3E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Goals</a:t>
            </a:r>
          </a:p>
          <a:p>
            <a:r>
              <a:rPr lang="en-US" dirty="0"/>
              <a:t>Topology Overview</a:t>
            </a:r>
          </a:p>
          <a:p>
            <a:r>
              <a:rPr lang="en-US" dirty="0"/>
              <a:t>BGP-LS Overview</a:t>
            </a:r>
          </a:p>
          <a:p>
            <a:r>
              <a:rPr lang="en-US" dirty="0" err="1"/>
              <a:t>Networkx</a:t>
            </a:r>
            <a:endParaRPr lang="en-US" dirty="0"/>
          </a:p>
          <a:p>
            <a:r>
              <a:rPr lang="en-US" dirty="0"/>
              <a:t>IP GRE </a:t>
            </a:r>
            <a:r>
              <a:rPr lang="en-US" dirty="0" err="1"/>
              <a:t>Encap</a:t>
            </a:r>
            <a:r>
              <a:rPr lang="en-US" dirty="0"/>
              <a:t>/</a:t>
            </a:r>
            <a:r>
              <a:rPr lang="en-US" dirty="0" err="1"/>
              <a:t>Decap</a:t>
            </a:r>
            <a:endParaRPr lang="en-US" dirty="0"/>
          </a:p>
          <a:p>
            <a:r>
              <a:rPr lang="en-US" dirty="0" err="1"/>
              <a:t>Exabgp</a:t>
            </a:r>
            <a:r>
              <a:rPr lang="en-US" dirty="0"/>
              <a:t> (parser)</a:t>
            </a:r>
          </a:p>
          <a:p>
            <a:r>
              <a:rPr lang="en-US" dirty="0"/>
              <a:t>Scapy Overview</a:t>
            </a:r>
          </a:p>
          <a:p>
            <a:r>
              <a:rPr lang="en-US" dirty="0" err="1"/>
              <a:t>jq</a:t>
            </a:r>
            <a:r>
              <a:rPr lang="en-US" dirty="0"/>
              <a:t> Overview</a:t>
            </a:r>
          </a:p>
          <a:p>
            <a:r>
              <a:rPr lang="en-US" dirty="0"/>
              <a:t>Visualization - </a:t>
            </a:r>
            <a:r>
              <a:rPr lang="en-US" dirty="0" err="1"/>
              <a:t>InfluxDB</a:t>
            </a:r>
            <a:r>
              <a:rPr lang="en-US" dirty="0"/>
              <a:t> and Grafana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10C615-70BD-CF42-8425-24F7D7D1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66" y="1414718"/>
            <a:ext cx="5348817" cy="37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9FE3-20E0-D245-A152-6DBA3D27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841F-C821-EE47-A625-32B273ECE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Mechanisms/tools to identify  failures in dense and complicated network</a:t>
            </a:r>
          </a:p>
          <a:p>
            <a:r>
              <a:rPr lang="en-US" dirty="0"/>
              <a:t>Active monitoring sensors/agents</a:t>
            </a:r>
          </a:p>
          <a:p>
            <a:pPr lvl="1"/>
            <a:r>
              <a:rPr lang="en-US" dirty="0"/>
              <a:t>End-to-end reachability</a:t>
            </a:r>
          </a:p>
          <a:p>
            <a:pPr lvl="1"/>
            <a:r>
              <a:rPr lang="en-US" dirty="0"/>
              <a:t>Packet loss </a:t>
            </a:r>
          </a:p>
          <a:p>
            <a:pPr lvl="1"/>
            <a:r>
              <a:rPr lang="en-US" dirty="0"/>
              <a:t>Latency across the network </a:t>
            </a:r>
          </a:p>
          <a:p>
            <a:r>
              <a:rPr lang="en-US" dirty="0"/>
              <a:t>Topologies with multiple active paths require increased complexity to ensure coverage of all possible path segments</a:t>
            </a:r>
          </a:p>
        </p:txBody>
      </p:sp>
    </p:spTree>
    <p:extLst>
      <p:ext uri="{BB962C8B-B14F-4D97-AF65-F5344CB8AC3E}">
        <p14:creationId xmlns:p14="http://schemas.microsoft.com/office/powerpoint/2010/main" val="341933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339E-702C-3848-8F8D-34222811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			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89900-785B-D843-BA91-EC0643A8C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66236" cy="4351338"/>
          </a:xfrm>
        </p:spPr>
        <p:txBody>
          <a:bodyPr/>
          <a:lstStyle/>
          <a:p>
            <a:r>
              <a:rPr lang="en-US" dirty="0"/>
              <a:t>Possible best paths between Host A to B in steady state if all links have same cost:</a:t>
            </a:r>
          </a:p>
          <a:p>
            <a:pPr lvl="1"/>
            <a:r>
              <a:rPr lang="en-US" dirty="0"/>
              <a:t>r1-r2-r4-r6</a:t>
            </a:r>
          </a:p>
          <a:p>
            <a:pPr lvl="1"/>
            <a:r>
              <a:rPr lang="en-US" dirty="0"/>
              <a:t>r1-r2-r5-r6</a:t>
            </a:r>
          </a:p>
          <a:p>
            <a:pPr lvl="1"/>
            <a:r>
              <a:rPr lang="en-US" dirty="0"/>
              <a:t>r1-r3-r5-r6</a:t>
            </a:r>
          </a:p>
          <a:p>
            <a:pPr lvl="1"/>
            <a:r>
              <a:rPr lang="en-US" dirty="0"/>
              <a:t>r1-r3-r4-r6</a:t>
            </a:r>
          </a:p>
          <a:p>
            <a:r>
              <a:rPr lang="en-US" dirty="0"/>
              <a:t>In order to make sure that network is in healthy state, test traffic should take all possible path segments from host A to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1C91-9C04-734A-9A5E-73DDE404B4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36254" y="625633"/>
            <a:ext cx="3369946" cy="55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C4AF7-DF2B-2841-9D90-EB9857F4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5E87B-C36E-8141-BE3A-5406E3D09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Extract topology information</a:t>
            </a:r>
          </a:p>
          <a:p>
            <a:pPr lvl="0"/>
            <a:r>
              <a:rPr lang="en-US" dirty="0"/>
              <a:t>Build network graph with nodes, links and metrics</a:t>
            </a:r>
          </a:p>
          <a:p>
            <a:pPr lvl="0"/>
            <a:r>
              <a:rPr lang="en-US" dirty="0"/>
              <a:t>Use network graph to compute all best possible paths between two end points </a:t>
            </a:r>
          </a:p>
          <a:p>
            <a:pPr lvl="0"/>
            <a:r>
              <a:rPr lang="en-US" dirty="0"/>
              <a:t>Construct probe packets</a:t>
            </a:r>
          </a:p>
          <a:p>
            <a:pPr lvl="0"/>
            <a:r>
              <a:rPr lang="en-US" dirty="0"/>
              <a:t>Probe all calculated paths</a:t>
            </a:r>
          </a:p>
          <a:p>
            <a:r>
              <a:rPr lang="en-US" dirty="0"/>
              <a:t>Introduce and account for failure</a:t>
            </a:r>
          </a:p>
          <a:p>
            <a:pPr lvl="0"/>
            <a:r>
              <a:rPr lang="en-US" sz="3200" dirty="0"/>
              <a:t>Bonus</a:t>
            </a:r>
          </a:p>
          <a:p>
            <a:pPr lvl="1"/>
            <a:r>
              <a:rPr lang="en-US" dirty="0"/>
              <a:t>Visualize collected data/metric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4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{ACF98705-94D7-DD4A-BF81-5E89C8B5E9F4}tf16401378</Template>
  <TotalTime>27004</TotalTime>
  <Words>1432</Words>
  <Application>Microsoft Macintosh PowerPoint</Application>
  <PresentationFormat>Widescreen</PresentationFormat>
  <Paragraphs>244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Menlo</vt:lpstr>
      <vt:lpstr>Open Sans</vt:lpstr>
      <vt:lpstr>Office Theme</vt:lpstr>
      <vt:lpstr>NANOG 76</vt:lpstr>
      <vt:lpstr>PowerPoint Presentation</vt:lpstr>
      <vt:lpstr>PowerPoint Presentation</vt:lpstr>
      <vt:lpstr>Active Monitoring</vt:lpstr>
      <vt:lpstr>Agenda</vt:lpstr>
      <vt:lpstr>PowerPoint Presentation</vt:lpstr>
      <vt:lpstr>Problem Statement</vt:lpstr>
      <vt:lpstr>Problem Statement     </vt:lpstr>
      <vt:lpstr>Hackathon Goals</vt:lpstr>
      <vt:lpstr>Topology Overview</vt:lpstr>
      <vt:lpstr>BGP-LS</vt:lpstr>
      <vt:lpstr>BGP-LS (what that actually means)</vt:lpstr>
      <vt:lpstr>BGP-LS (Node)</vt:lpstr>
      <vt:lpstr>BGP-LS (LINK)</vt:lpstr>
      <vt:lpstr>Exabgp Support</vt:lpstr>
      <vt:lpstr>Message Format</vt:lpstr>
      <vt:lpstr>NetworkX</vt:lpstr>
      <vt:lpstr>IP GRE Encap/Decap</vt:lpstr>
      <vt:lpstr>PowerPoint Presentation</vt:lpstr>
      <vt:lpstr>Scapy Overview</vt:lpstr>
      <vt:lpstr>Scapy - Sending &amp; Receiving a Ping packet</vt:lpstr>
      <vt:lpstr>Scapy – Sending &amp; Receiving Multiple Ping Packets</vt:lpstr>
      <vt:lpstr>jq Overview</vt:lpstr>
      <vt:lpstr>jq – Example Input Data</vt:lpstr>
      <vt:lpstr>jq - Understanding JSON Schema </vt:lpstr>
      <vt:lpstr>jq- JSON Path to jq Command</vt:lpstr>
      <vt:lpstr>Jq - Filter/Select Example</vt:lpstr>
      <vt:lpstr>jq - Custom JSON Output</vt:lpstr>
      <vt:lpstr>jq - CSV Creation(One Interface Only) </vt:lpstr>
      <vt:lpstr>jq - Csv Creation(All Interfaces) </vt:lpstr>
      <vt:lpstr>Grafana and InfluxDB Overview </vt:lpstr>
      <vt:lpstr>InfluxDB and Grafana</vt:lpstr>
      <vt:lpstr>Inserting Data Into InfluxDB</vt:lpstr>
      <vt:lpstr>Creating Grafana Dashboard</vt:lpstr>
      <vt:lpstr>Creating Grafana Dashboard</vt:lpstr>
      <vt:lpstr>Creating Grafana Dashboard</vt:lpstr>
      <vt:lpstr>Creating Grafana Dashboard</vt:lpstr>
      <vt:lpstr>PowerPoint Presentation</vt:lpstr>
      <vt:lpstr>Special Thanks to our Lab Partner</vt:lpstr>
      <vt:lpstr>PowerPoint Presentation</vt:lpstr>
      <vt:lpstr>Useful Links</vt:lpstr>
      <vt:lpstr>SCAPY – Sending &amp; Receiving IP/GRE/IP/UDP Packet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NANOG 76</dc:title>
  <dc:creator>Syed Ahmed</dc:creator>
  <cp:lastModifiedBy>Syed Ahmed</cp:lastModifiedBy>
  <cp:revision>134</cp:revision>
  <cp:lastPrinted>2019-05-17T20:38:46Z</cp:lastPrinted>
  <dcterms:created xsi:type="dcterms:W3CDTF">2019-05-07T21:00:39Z</dcterms:created>
  <dcterms:modified xsi:type="dcterms:W3CDTF">2019-05-31T18:55:59Z</dcterms:modified>
</cp:coreProperties>
</file>